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2"/>
  </p:notesMasterIdLst>
  <p:sldIdLst>
    <p:sldId id="256" r:id="rId2"/>
    <p:sldId id="324" r:id="rId3"/>
    <p:sldId id="272" r:id="rId4"/>
    <p:sldId id="323" r:id="rId5"/>
    <p:sldId id="325" r:id="rId6"/>
    <p:sldId id="327" r:id="rId7"/>
    <p:sldId id="326" r:id="rId8"/>
    <p:sldId id="330" r:id="rId9"/>
    <p:sldId id="329" r:id="rId10"/>
    <p:sldId id="331" r:id="rId11"/>
    <p:sldId id="332" r:id="rId12"/>
    <p:sldId id="334" r:id="rId13"/>
    <p:sldId id="335" r:id="rId14"/>
    <p:sldId id="328" r:id="rId15"/>
    <p:sldId id="336" r:id="rId16"/>
    <p:sldId id="337" r:id="rId17"/>
    <p:sldId id="338" r:id="rId18"/>
    <p:sldId id="342" r:id="rId19"/>
    <p:sldId id="341" r:id="rId20"/>
    <p:sldId id="340" r:id="rId21"/>
    <p:sldId id="344" r:id="rId22"/>
    <p:sldId id="349" r:id="rId23"/>
    <p:sldId id="348" r:id="rId24"/>
    <p:sldId id="346" r:id="rId25"/>
    <p:sldId id="347" r:id="rId26"/>
    <p:sldId id="351" r:id="rId27"/>
    <p:sldId id="350" r:id="rId28"/>
    <p:sldId id="312" r:id="rId29"/>
    <p:sldId id="313" r:id="rId30"/>
    <p:sldId id="316" r:id="rId31"/>
    <p:sldId id="318" r:id="rId32"/>
    <p:sldId id="320" r:id="rId33"/>
    <p:sldId id="322" r:id="rId34"/>
    <p:sldId id="264" r:id="rId35"/>
    <p:sldId id="270" r:id="rId36"/>
    <p:sldId id="345" r:id="rId37"/>
    <p:sldId id="296" r:id="rId38"/>
    <p:sldId id="271" r:id="rId39"/>
    <p:sldId id="273" r:id="rId40"/>
    <p:sldId id="31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4"/>
    <p:restoredTop sz="71146"/>
  </p:normalViewPr>
  <p:slideViewPr>
    <p:cSldViewPr snapToGrid="0" snapToObjects="1">
      <p:cViewPr varScale="1">
        <p:scale>
          <a:sx n="119" d="100"/>
          <a:sy n="119" d="100"/>
        </p:scale>
        <p:origin x="1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A681B842-FB70-4220-8BBA-F1D40F27740A}">
      <dgm:prSet/>
      <dgm:spPr/>
      <dgm:t>
        <a:bodyPr/>
        <a:lstStyle/>
        <a:p>
          <a:r>
            <a:rPr lang="en-US" dirty="0"/>
            <a:t>A) 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dirty="0"/>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B) 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C) 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D) 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t>
        <a:bodyPr/>
        <a:lstStyle/>
        <a:p>
          <a:endParaRPr lang="en-US"/>
        </a:p>
      </dgm:t>
    </dgm:pt>
    <dgm:pt modelId="{982E1C68-B7A3-D643-B865-2A948C480E3C}" type="sibTrans" cxnId="{B3E0EB77-ABBF-6A4A-BC42-21F140666217}">
      <dgm:prSet/>
      <dgm:spPr/>
      <dgm:t>
        <a:bodyPr/>
        <a:lstStyle/>
        <a:p>
          <a:endParaRPr lang="en-US"/>
        </a:p>
      </dgm:t>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t>
        <a:bodyPr/>
        <a:lstStyle/>
        <a:p>
          <a:endParaRPr lang="en-US"/>
        </a:p>
      </dgm:t>
    </dgm:pt>
    <dgm:pt modelId="{9209804A-3AC4-FC4F-9B19-F5EE65E36250}" type="sibTrans" cxnId="{421D8B7C-DB41-E945-86FF-DD3604BD4E60}">
      <dgm:prSet/>
      <dgm:spPr/>
      <dgm:t>
        <a:bodyPr/>
        <a:lstStyle/>
        <a:p>
          <a:endParaRPr lang="en-US"/>
        </a:p>
      </dgm:t>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TCN networks design and hyper parameters be optimized through evolutionary techniques?</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Does a genetic algorithm perform better with high-dimensional and seasonal big data challenges such as market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Can we improve accuracy and performance of the deep neural networks?</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Knowledge driven events that cause abrupt changes be incorporated into the model?</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Can an adaptive continuous learning adaptive approach be applied (streaming market data and news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Results of experiments in complete design</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 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w="9525" cap="flat" cmpd="sng" algn="ctr">
          <a:solidFill>
            <a:schemeClr val="accent4">
              <a:hueOff val="-1575177"/>
              <a:satOff val="-2523"/>
              <a:lumOff val="2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 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4">
            <a:tint val="40000"/>
            <a:alpha val="90000"/>
            <a:hueOff val="-1367559"/>
            <a:satOff val="-2271"/>
            <a:lumOff val="-50"/>
            <a:alphaOff val="0"/>
          </a:schemeClr>
        </a:solidFill>
        <a:ln w="9525" cap="flat" cmpd="sng" algn="ctr">
          <a:solidFill>
            <a:schemeClr val="accent4">
              <a:tint val="40000"/>
              <a:alpha val="90000"/>
              <a:hueOff val="-1367559"/>
              <a:satOff val="-2271"/>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w="9525" cap="flat" cmpd="sng" algn="ctr">
          <a:solidFill>
            <a:schemeClr val="accent4">
              <a:hueOff val="-3150354"/>
              <a:satOff val="-5046"/>
              <a:lumOff val="52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 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4">
            <a:tint val="40000"/>
            <a:alpha val="90000"/>
            <a:hueOff val="-2735118"/>
            <a:satOff val="-4541"/>
            <a:lumOff val="-101"/>
            <a:alphaOff val="0"/>
          </a:schemeClr>
        </a:solidFill>
        <a:ln w="9525" cap="flat" cmpd="sng" algn="ctr">
          <a:solidFill>
            <a:schemeClr val="accent4">
              <a:tint val="40000"/>
              <a:alpha val="90000"/>
              <a:hueOff val="-2735118"/>
              <a:satOff val="-4541"/>
              <a:lumOff val="-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w="9525" cap="flat" cmpd="sng" algn="ctr">
          <a:solidFill>
            <a:schemeClr val="accent4">
              <a:hueOff val="-4725531"/>
              <a:satOff val="-7569"/>
              <a:lumOff val="78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 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4">
            <a:tint val="40000"/>
            <a:alpha val="90000"/>
            <a:hueOff val="-4102677"/>
            <a:satOff val="-6812"/>
            <a:lumOff val="-151"/>
            <a:alphaOff val="0"/>
          </a:schemeClr>
        </a:solidFill>
        <a:ln w="9525" cap="flat" cmpd="sng" algn="ctr">
          <a:solidFill>
            <a:schemeClr val="accent4">
              <a:tint val="40000"/>
              <a:alpha val="90000"/>
              <a:hueOff val="-4102677"/>
              <a:satOff val="-6812"/>
              <a:lumOff val="-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TCN networks design and hyper parameters be optimized through evolutionary techniques?</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Does a genetic algorithm perform better with high-dimensional and seasonal big data challenges such as market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we improve accuracy and performance of the deep neural networks?</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Knowledge driven events that cause abrupt changes be incorporated into the model?</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an adaptive continuous learning adaptive approach be applied (streaming market data and news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Results of experiments in complete design</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3/7/22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17</a:t>
            </a:fld>
            <a:endParaRPr lang="en-US"/>
          </a:p>
        </p:txBody>
      </p:sp>
    </p:spTree>
    <p:extLst>
      <p:ext uri="{BB962C8B-B14F-4D97-AF65-F5344CB8AC3E}">
        <p14:creationId xmlns:p14="http://schemas.microsoft.com/office/powerpoint/2010/main" val="260432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0496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generic architecture does not rely on TS-specific knowledge.</a:t>
            </a:r>
          </a:p>
          <a:p>
            <a:endParaRPr lang="en-US" dirty="0"/>
          </a:p>
          <a:p>
            <a:r>
              <a:rPr lang="en-US" dirty="0"/>
              <a:t>The interpretable architecture can be constructed by reusing the overall architectural approach in Fig. 1 and by adding structure to basis layers at stack level. Forecasting practitioners often use the decomposition of time series into trend and seasonality,</a:t>
            </a:r>
          </a:p>
          <a:p>
            <a:endParaRPr lang="en-US" dirty="0"/>
          </a:p>
          <a:p>
            <a:r>
              <a:rPr lang="en-US" sz="1200" b="0" i="0" kern="1200" dirty="0">
                <a:solidFill>
                  <a:schemeClr val="tx1"/>
                </a:solidFill>
                <a:effectLst/>
                <a:latin typeface="+mn-lt"/>
                <a:ea typeface="+mn-ea"/>
                <a:cs typeface="+mn-cs"/>
              </a:rPr>
              <a:t>R square can have a negative value </a:t>
            </a:r>
            <a:r>
              <a:rPr lang="en-US" sz="1200" b="1" i="0" kern="1200" dirty="0">
                <a:solidFill>
                  <a:schemeClr val="tx1"/>
                </a:solidFill>
                <a:effectLst/>
                <a:latin typeface="+mn-lt"/>
                <a:ea typeface="+mn-ea"/>
                <a:cs typeface="+mn-cs"/>
              </a:rPr>
              <a:t>when the model selected does not follow the trend of the data</a:t>
            </a:r>
            <a:r>
              <a:rPr lang="en-US" sz="1200" b="0" i="0" kern="1200" dirty="0">
                <a:solidFill>
                  <a:schemeClr val="tx1"/>
                </a:solidFill>
                <a:effectLst/>
                <a:latin typeface="+mn-lt"/>
                <a:ea typeface="+mn-ea"/>
                <a:cs typeface="+mn-cs"/>
              </a:rPr>
              <a:t>, therefore leading to a worse fit than the horizontal line.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398509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20</a:t>
            </a:fld>
            <a:endParaRPr lang="en-US"/>
          </a:p>
        </p:txBody>
      </p:sp>
    </p:spTree>
    <p:extLst>
      <p:ext uri="{BB962C8B-B14F-4D97-AF65-F5344CB8AC3E}">
        <p14:creationId xmlns:p14="http://schemas.microsoft.com/office/powerpoint/2010/main" val="60347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novel </a:t>
            </a:r>
            <a:r>
              <a:rPr lang="en-US" dirty="0" err="1"/>
              <a:t>attentionbased</a:t>
            </a:r>
            <a:r>
              <a:rPr lang="en-US" dirty="0"/>
              <a:t> architecture which combines high-performance multi-horizon forecasting with interpretable insights into temporal dynamics. </a:t>
            </a:r>
          </a:p>
          <a:p>
            <a:endParaRPr lang="en-US" dirty="0"/>
          </a:p>
          <a:p>
            <a:r>
              <a:rPr lang="en-US" dirty="0"/>
              <a:t>To learn temporal relationships at different scales, TFT uses recurrent layers for local processing and interpretable self-attention layers for long-term dependencies.</a:t>
            </a:r>
          </a:p>
          <a:p>
            <a:endParaRPr lang="en-US" dirty="0"/>
          </a:p>
          <a:p>
            <a:r>
              <a:rPr lang="en-US" dirty="0"/>
              <a:t>Explainable </a:t>
            </a:r>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38912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916234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35</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37</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38</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a:t>
            </a:fld>
            <a:endParaRPr lang="en-US"/>
          </a:p>
        </p:txBody>
      </p:sp>
    </p:spTree>
    <p:extLst>
      <p:ext uri="{BB962C8B-B14F-4D97-AF65-F5344CB8AC3E}">
        <p14:creationId xmlns:p14="http://schemas.microsoft.com/office/powerpoint/2010/main" val="230268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81474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normalize the input of hidden layers (which counteracts the exploding gradient problem among other things), weight normalization is applied to every convolutional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prevent overfitting, regularization is introduced via dropout after every convolutional layer in every residual block. The following figure shows the final residual block.</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72501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R2 (coefficient of determination) regression score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a time series, a starting point (here, we are starting at half of the series) and a forecast horizon. It returns the </a:t>
            </a:r>
            <a:r>
              <a:rPr lang="en-US" dirty="0" err="1"/>
              <a:t>TimeSeries</a:t>
            </a:r>
            <a:r>
              <a:rPr lang="en-US" sz="1200" b="0" i="0" kern="1200" dirty="0">
                <a:solidFill>
                  <a:schemeClr val="tx1"/>
                </a:solidFill>
                <a:effectLst/>
                <a:latin typeface="+mn-lt"/>
                <a:ea typeface="+mn-ea"/>
                <a:cs typeface="+mn-cs"/>
              </a:rPr>
              <a:t> containing the historical forecasts </a:t>
            </a:r>
            <a:r>
              <a:rPr lang="en-US" sz="1200" b="0" i="1" kern="1200" dirty="0">
                <a:solidFill>
                  <a:schemeClr val="tx1"/>
                </a:solidFill>
                <a:effectLst/>
                <a:latin typeface="+mn-lt"/>
                <a:ea typeface="+mn-ea"/>
                <a:cs typeface="+mn-cs"/>
              </a:rPr>
              <a:t>would have been obtained</a:t>
            </a:r>
            <a:r>
              <a:rPr lang="en-US" sz="1200" b="0" i="0" kern="1200" dirty="0">
                <a:solidFill>
                  <a:schemeClr val="tx1"/>
                </a:solidFill>
                <a:effectLst/>
                <a:latin typeface="+mn-lt"/>
                <a:ea typeface="+mn-ea"/>
                <a:cs typeface="+mn-cs"/>
              </a:rPr>
              <a:t> when using the model to forecast the series with the specified forecast horizon (here 3 months), starting at the specified timestamp (using an expanding window strategy).</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28157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4531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Plot the autocorrelation function</a:t>
            </a:r>
          </a:p>
          <a:p>
            <a:r>
              <a:rPr lang="en-US" sz="1200" b="0" i="0" kern="1200" dirty="0">
                <a:solidFill>
                  <a:schemeClr val="tx1"/>
                </a:solidFill>
                <a:effectLst/>
                <a:latin typeface="+mn-lt"/>
                <a:ea typeface="+mn-ea"/>
                <a:cs typeface="+mn-cs"/>
              </a:rPr>
              <a:t>Plots lags on the horizontal and the correlations on vertical axis.</a:t>
            </a:r>
          </a:p>
          <a:p>
            <a:br>
              <a:rPr lang="en-US" dirty="0"/>
            </a:b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404723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14</a:t>
            </a:fld>
            <a:endParaRPr lang="en-US"/>
          </a:p>
        </p:txBody>
      </p:sp>
    </p:spTree>
    <p:extLst>
      <p:ext uri="{BB962C8B-B14F-4D97-AF65-F5344CB8AC3E}">
        <p14:creationId xmlns:p14="http://schemas.microsoft.com/office/powerpoint/2010/main" val="3648211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3/7/22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3/7/22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TEMPORAL/projects/1" TargetMode="External"/><Relationship Id="rId4" Type="http://schemas.openxmlformats.org/officeDocument/2006/relationships/hyperlink" Target="https://github.com/shawnmccarthy/TEMPORA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906.04397.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rxiv.org/pdf/1912.09363.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raf.nd.edu/loughranmcdonald-master-diction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hyperlink" Target="http://www.gm.fh-koeln.de/ciopwebpub/Thill20a.d/bioma2020-tcn.pdf" TargetMode="Externa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frbsf.org/economic-research/indicators-data/daily-news-sentiment-index/" TargetMode="External"/><Relationship Id="rId12" Type="http://schemas.openxmlformats.org/officeDocument/2006/relationships/hyperlink" Target="https://unit8co.github.io/darts/examples/13-TFT-exampl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philipperemy/keras-tcn" TargetMode="External"/><Relationship Id="rId11" Type="http://schemas.openxmlformats.org/officeDocument/2006/relationships/hyperlink" Target="https://towardsdatascience.com/temporal-fusion-transformer-a-primer-on-deep-forecasting-in-python-4eb37f3f3594" TargetMode="External"/><Relationship Id="rId5" Type="http://schemas.openxmlformats.org/officeDocument/2006/relationships/hyperlink" Target="https://towardsdatascience.com/temporal-coils-intro-to-temporal-convolutional-networks-for-time-series-forecasting-in-python-5907c04febc6" TargetMode="External"/><Relationship Id="rId10" Type="http://schemas.openxmlformats.org/officeDocument/2006/relationships/hyperlink" Target="https://ai.googleblog.com/2021/12/interpretable-deep-learning-for-time.html" TargetMode="External"/><Relationship Id="rId4" Type="http://schemas.openxmlformats.org/officeDocument/2006/relationships/hyperlink" Target="https://github.com/unit8co/darts" TargetMode="External"/><Relationship Id="rId9" Type="http://schemas.openxmlformats.org/officeDocument/2006/relationships/hyperlink" Target="https://unit8co.github.io/darts/examples/07-NBEATS-examples.html" TargetMode="External"/><Relationship Id="rId1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semantic-web-journal.net/system/files/swj1167.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i.org/10.24148/wp2017-01" TargetMode="External"/><Relationship Id="rId7" Type="http://schemas.openxmlformats.org/officeDocument/2006/relationships/image" Target="../media/image12.png"/><Relationship Id="rId2" Type="http://schemas.openxmlformats.org/officeDocument/2006/relationships/hyperlink" Target="https://www.frbsf.org/economic-research/publications/economic-letter/2020/april/news-sentiment-time-of-covid-19/" TargetMode="Externa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dirty="0">
                <a:solidFill>
                  <a:schemeClr val="tx2"/>
                </a:solidFill>
              </a:rPr>
              <a:t>Temporal Analysis Performant Evolution</a:t>
            </a: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https://github.com/shawnmccarthy/TEMPORAL</a:t>
            </a:r>
            <a:r>
              <a:rPr lang="en-US" sz="1400" dirty="0">
                <a:solidFill>
                  <a:srgbClr val="FFFFFF"/>
                </a:solidFill>
              </a:rPr>
              <a:t> </a:t>
            </a:r>
          </a:p>
          <a:p>
            <a:r>
              <a:rPr lang="en-US" sz="1400" dirty="0">
                <a:solidFill>
                  <a:srgbClr val="FFFFFF"/>
                </a:solidFill>
                <a:hlinkClick r:id="rId5"/>
              </a:rPr>
              <a:t>https://github.com/shawnmccarthy/TEMPORAL/projects/1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4616-92F0-D047-81EE-5E147B9B7A0A}"/>
              </a:ext>
            </a:extLst>
          </p:cNvPr>
          <p:cNvSpPr>
            <a:spLocks noGrp="1"/>
          </p:cNvSpPr>
          <p:nvPr>
            <p:ph type="title"/>
          </p:nvPr>
        </p:nvSpPr>
        <p:spPr/>
        <p:txBody>
          <a:bodyPr/>
          <a:lstStyle/>
          <a:p>
            <a:r>
              <a:rPr lang="en-US" dirty="0"/>
              <a:t>With covariate News</a:t>
            </a:r>
          </a:p>
        </p:txBody>
      </p:sp>
      <p:sp>
        <p:nvSpPr>
          <p:cNvPr id="4" name="Content Placeholder 3">
            <a:extLst>
              <a:ext uri="{FF2B5EF4-FFF2-40B4-BE49-F238E27FC236}">
                <a16:creationId xmlns:a16="http://schemas.microsoft.com/office/drawing/2014/main" id="{D54FF568-281C-0746-9864-77EB9AA2ABA4}"/>
              </a:ext>
            </a:extLst>
          </p:cNvPr>
          <p:cNvSpPr>
            <a:spLocks noGrp="1"/>
          </p:cNvSpPr>
          <p:nvPr>
            <p:ph sz="half" idx="2"/>
          </p:nvPr>
        </p:nvSpPr>
        <p:spPr/>
        <p:txBody>
          <a:bodyPr>
            <a:normAutofit/>
          </a:bodyPr>
          <a:lstStyle/>
          <a:p>
            <a:pPr marL="0" indent="0">
              <a:buNone/>
            </a:pPr>
            <a:r>
              <a:rPr lang="en-US" sz="2000" dirty="0"/>
              <a:t>seasonality = </a:t>
            </a:r>
            <a:r>
              <a:rPr lang="en-US" sz="2000" dirty="0" err="1"/>
              <a:t>check_seasonality</a:t>
            </a:r>
            <a:r>
              <a:rPr lang="en-US" sz="2000" dirty="0"/>
              <a:t>( ["Spy"], </a:t>
            </a:r>
            <a:r>
              <a:rPr lang="en-US" sz="2000" dirty="0" err="1"/>
              <a:t>max_lag</a:t>
            </a:r>
            <a:r>
              <a:rPr lang="en-US" sz="2000" dirty="0"/>
              <a:t>=</a:t>
            </a:r>
            <a:r>
              <a:rPr lang="en-US" sz="2000" dirty="0" err="1"/>
              <a:t>len</a:t>
            </a:r>
            <a:r>
              <a:rPr lang="en-US" sz="2000" dirty="0"/>
              <a:t>(series))</a:t>
            </a:r>
          </a:p>
          <a:p>
            <a:pPr marL="0" indent="0">
              <a:buNone/>
            </a:pPr>
            <a:r>
              <a:rPr lang="en-US" sz="2000" dirty="0"/>
              <a:t>(True, 1943) = 5.3 years (*2018 - growing economy on average 3.2 years, recession 1.5 years) </a:t>
            </a:r>
          </a:p>
        </p:txBody>
      </p:sp>
      <p:pic>
        <p:nvPicPr>
          <p:cNvPr id="3074" name="Picture 2">
            <a:extLst>
              <a:ext uri="{FF2B5EF4-FFF2-40B4-BE49-F238E27FC236}">
                <a16:creationId xmlns:a16="http://schemas.microsoft.com/office/drawing/2014/main" id="{B1B4058D-8AE8-5446-B558-E16C7C1BBB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7" name="TextBox 6">
            <a:extLst>
              <a:ext uri="{FF2B5EF4-FFF2-40B4-BE49-F238E27FC236}">
                <a16:creationId xmlns:a16="http://schemas.microsoft.com/office/drawing/2014/main" id="{B0FFB259-644C-3747-9047-57D7CAD657C3}"/>
              </a:ext>
            </a:extLst>
          </p:cNvPr>
          <p:cNvSpPr txBox="1"/>
          <p:nvPr/>
        </p:nvSpPr>
        <p:spPr>
          <a:xfrm>
            <a:off x="1141413" y="2249486"/>
            <a:ext cx="6105644" cy="369332"/>
          </a:xfrm>
          <a:prstGeom prst="rect">
            <a:avLst/>
          </a:prstGeom>
          <a:noFill/>
        </p:spPr>
        <p:txBody>
          <a:bodyPr wrap="square">
            <a:spAutoFit/>
          </a:bodyPr>
          <a:lstStyle/>
          <a:p>
            <a:r>
              <a:rPr lang="en-US" dirty="0" err="1"/>
              <a:t>Backtest</a:t>
            </a:r>
            <a:r>
              <a:rPr lang="en-US" dirty="0"/>
              <a:t> RMSE = 0.024682999973297988</a:t>
            </a:r>
          </a:p>
        </p:txBody>
      </p:sp>
      <p:pic>
        <p:nvPicPr>
          <p:cNvPr id="3076" name="Picture 4">
            <a:extLst>
              <a:ext uri="{FF2B5EF4-FFF2-40B4-BE49-F238E27FC236}">
                <a16:creationId xmlns:a16="http://schemas.microsoft.com/office/drawing/2014/main" id="{3EC7144A-DD08-AD4E-B50F-0B0451B7A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087" y="4020343"/>
            <a:ext cx="4023430" cy="2011715"/>
          </a:xfrm>
          <a:prstGeom prst="rect">
            <a:avLst/>
          </a:prstGeom>
          <a:solidFill>
            <a:schemeClr val="accent1">
              <a:tint val="20000"/>
            </a:schemeClr>
          </a:solidFill>
        </p:spPr>
      </p:pic>
    </p:spTree>
    <p:extLst>
      <p:ext uri="{BB962C8B-B14F-4D97-AF65-F5344CB8AC3E}">
        <p14:creationId xmlns:p14="http://schemas.microsoft.com/office/powerpoint/2010/main" val="244336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(5, 2, train, </a:t>
            </a:r>
            <a:r>
              <a:rPr lang="en-US" dirty="0" err="1"/>
              <a:t>val</a:t>
            </a:r>
            <a:r>
              <a:rPr lang="en-US" dirty="0"/>
              <a:t>)</a:t>
            </a:r>
          </a:p>
        </p:txBody>
      </p:sp>
      <p:pic>
        <p:nvPicPr>
          <p:cNvPr id="4098" name="Picture 2">
            <a:extLst>
              <a:ext uri="{FF2B5EF4-FFF2-40B4-BE49-F238E27FC236}">
                <a16:creationId xmlns:a16="http://schemas.microsoft.com/office/drawing/2014/main" id="{6C6A070B-B69C-FC4C-93C7-80EAF9FB3E9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(5,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4100" name="Picture 4">
            <a:extLst>
              <a:ext uri="{FF2B5EF4-FFF2-40B4-BE49-F238E27FC236}">
                <a16:creationId xmlns:a16="http://schemas.microsoft.com/office/drawing/2014/main" id="{53FD83FD-4F8D-BE48-A1A0-7DF01DA473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23171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(3, 2, train, </a:t>
            </a:r>
            <a:r>
              <a:rPr lang="en-US" dirty="0" err="1"/>
              <a:t>val</a:t>
            </a:r>
            <a:r>
              <a:rPr lang="en-US" dirty="0"/>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(3,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6146" name="Picture 2">
            <a:extLst>
              <a:ext uri="{FF2B5EF4-FFF2-40B4-BE49-F238E27FC236}">
                <a16:creationId xmlns:a16="http://schemas.microsoft.com/office/drawing/2014/main" id="{4A4CD71E-959D-374E-AFFC-8A73339A967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6148" name="Picture 4">
            <a:extLst>
              <a:ext uri="{FF2B5EF4-FFF2-40B4-BE49-F238E27FC236}">
                <a16:creationId xmlns:a16="http://schemas.microsoft.com/office/drawing/2014/main" id="{6921BCD8-51BE-FB4C-824E-B48B1B0FA4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5665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(7, 2, train, </a:t>
            </a:r>
            <a:r>
              <a:rPr lang="en-US" dirty="0" err="1">
                <a:solidFill>
                  <a:srgbClr val="00B050"/>
                </a:solidFill>
              </a:rPr>
              <a:t>val</a:t>
            </a:r>
            <a:r>
              <a:rPr lang="en-US" dirty="0">
                <a:solidFill>
                  <a:srgbClr val="00B050"/>
                </a:solidFill>
              </a:rPr>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t>tcn_model</a:t>
            </a:r>
            <a:r>
              <a:rPr lang="en-US" dirty="0"/>
              <a:t>(7, 2, train, </a:t>
            </a:r>
            <a:r>
              <a:rPr lang="en-US" dirty="0" err="1"/>
              <a:t>val</a:t>
            </a:r>
            <a:r>
              <a:rPr lang="en-US" dirty="0"/>
              <a:t>, </a:t>
            </a:r>
            <a:r>
              <a:rPr lang="en-US" dirty="0" err="1"/>
              <a:t>train_cov</a:t>
            </a:r>
            <a:r>
              <a:rPr lang="en-US" dirty="0"/>
              <a:t>, </a:t>
            </a:r>
            <a:r>
              <a:rPr lang="en-US" dirty="0" err="1"/>
              <a:t>val_cov</a:t>
            </a:r>
            <a:r>
              <a:rPr lang="en-US" dirty="0"/>
              <a:t>)</a:t>
            </a:r>
          </a:p>
        </p:txBody>
      </p:sp>
      <p:pic>
        <p:nvPicPr>
          <p:cNvPr id="8196" name="Picture 4">
            <a:extLst>
              <a:ext uri="{FF2B5EF4-FFF2-40B4-BE49-F238E27FC236}">
                <a16:creationId xmlns:a16="http://schemas.microsoft.com/office/drawing/2014/main" id="{118F4C38-83B1-F848-B9F2-59DC6F1B2B1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8198" name="Picture 6">
            <a:extLst>
              <a:ext uri="{FF2B5EF4-FFF2-40B4-BE49-F238E27FC236}">
                <a16:creationId xmlns:a16="http://schemas.microsoft.com/office/drawing/2014/main" id="{EE677756-C5A4-C744-817E-AD2047ADA7F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148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TCN Model</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5"/>
          <a:srcRect l="20612" r="34268" b="-1"/>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err="1"/>
              <a:t>DeepTCN</a:t>
            </a:r>
            <a:r>
              <a:rPr lang="en-US" dirty="0"/>
              <a:t> Models</a:t>
            </a:r>
          </a:p>
          <a:p>
            <a:pPr lvl="1"/>
            <a:r>
              <a:rPr lang="en-US" dirty="0"/>
              <a:t>Probabilistic forecasting using TCN model with Likelihood - </a:t>
            </a:r>
            <a:r>
              <a:rPr lang="en-US" dirty="0" err="1"/>
              <a:t>GaussianLikelihood</a:t>
            </a:r>
            <a:r>
              <a:rPr lang="en-US" b="1" dirty="0"/>
              <a:t>()</a:t>
            </a:r>
            <a:endParaRPr lang="en-US" dirty="0"/>
          </a:p>
        </p:txBody>
      </p:sp>
    </p:spTree>
    <p:extLst>
      <p:ext uri="{BB962C8B-B14F-4D97-AF65-F5344CB8AC3E}">
        <p14:creationId xmlns:p14="http://schemas.microsoft.com/office/powerpoint/2010/main" val="232638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F7BA-5839-5341-AC11-590FABF96CDB}"/>
              </a:ext>
            </a:extLst>
          </p:cNvPr>
          <p:cNvSpPr>
            <a:spLocks noGrp="1"/>
          </p:cNvSpPr>
          <p:nvPr>
            <p:ph type="title"/>
          </p:nvPr>
        </p:nvSpPr>
        <p:spPr/>
        <p:txBody>
          <a:bodyPr/>
          <a:lstStyle/>
          <a:p>
            <a:r>
              <a:rPr lang="en-US" dirty="0" err="1"/>
              <a:t>Guassian</a:t>
            </a:r>
            <a:r>
              <a:rPr lang="en-US" dirty="0"/>
              <a:t> </a:t>
            </a:r>
            <a:r>
              <a:rPr lang="en-US" dirty="0" err="1"/>
              <a:t>likelhoold</a:t>
            </a:r>
            <a:endParaRPr lang="en-US" dirty="0"/>
          </a:p>
        </p:txBody>
      </p:sp>
      <p:sp>
        <p:nvSpPr>
          <p:cNvPr id="3" name="Content Placeholder 2">
            <a:extLst>
              <a:ext uri="{FF2B5EF4-FFF2-40B4-BE49-F238E27FC236}">
                <a16:creationId xmlns:a16="http://schemas.microsoft.com/office/drawing/2014/main" id="{BF045F61-BFC5-BF4F-9ECC-19113BFFEC49}"/>
              </a:ext>
            </a:extLst>
          </p:cNvPr>
          <p:cNvSpPr>
            <a:spLocks noGrp="1"/>
          </p:cNvSpPr>
          <p:nvPr>
            <p:ph idx="1"/>
          </p:nvPr>
        </p:nvSpPr>
        <p:spPr/>
        <p:txBody>
          <a:bodyPr>
            <a:normAutofit lnSpcReduction="10000"/>
          </a:bodyPr>
          <a:lstStyle/>
          <a:p>
            <a:r>
              <a:rPr lang="en-US" dirty="0">
                <a:hlinkClick r:id="rId2"/>
              </a:rPr>
              <a:t>https://arxiv.org/pdf/1906.04397.pdf</a:t>
            </a:r>
            <a:endParaRPr lang="en-US" dirty="0"/>
          </a:p>
          <a:p>
            <a:pPr lvl="1"/>
            <a:r>
              <a:rPr lang="en-US" dirty="0"/>
              <a:t>Probabilistic Forecasting with Temporal Convolutional Neural Network</a:t>
            </a:r>
          </a:p>
          <a:p>
            <a:pPr lvl="1"/>
            <a:r>
              <a:rPr lang="en-US" dirty="0" err="1"/>
              <a:t>Yitian</a:t>
            </a:r>
            <a:r>
              <a:rPr lang="en-US" dirty="0"/>
              <a:t> Chena , </a:t>
            </a:r>
            <a:r>
              <a:rPr lang="en-US" dirty="0" err="1"/>
              <a:t>Yanfei</a:t>
            </a:r>
            <a:r>
              <a:rPr lang="en-US" dirty="0"/>
              <a:t> </a:t>
            </a:r>
            <a:r>
              <a:rPr lang="en-US" dirty="0" err="1"/>
              <a:t>Kangb</a:t>
            </a:r>
            <a:r>
              <a:rPr lang="en-US" dirty="0"/>
              <a:t>,∗ , </a:t>
            </a:r>
            <a:r>
              <a:rPr lang="en-US" dirty="0" err="1"/>
              <a:t>Yixiong</a:t>
            </a:r>
            <a:r>
              <a:rPr lang="en-US" dirty="0"/>
              <a:t> </a:t>
            </a:r>
            <a:r>
              <a:rPr lang="en-US" dirty="0" err="1"/>
              <a:t>Chenc</a:t>
            </a:r>
            <a:r>
              <a:rPr lang="en-US" dirty="0"/>
              <a:t> , </a:t>
            </a:r>
            <a:r>
              <a:rPr lang="en-US" dirty="0" err="1"/>
              <a:t>Zizhuo</a:t>
            </a:r>
            <a:r>
              <a:rPr lang="en-US" dirty="0"/>
              <a:t> </a:t>
            </a:r>
            <a:r>
              <a:rPr lang="en-US" dirty="0" err="1"/>
              <a:t>Wangd</a:t>
            </a:r>
            <a:endParaRPr lang="en-US" dirty="0"/>
          </a:p>
          <a:p>
            <a:pPr lvl="1"/>
            <a:r>
              <a:rPr lang="en-US" dirty="0"/>
              <a:t>Probabilistic forecasting framework based on convolutional neural network</a:t>
            </a:r>
          </a:p>
          <a:p>
            <a:r>
              <a:rPr lang="en-US" dirty="0"/>
              <a:t>Probabilistic forecasts of future observations can be achieved by directly predicting the parameters of the hypothetical distribution (e.g., the mean and the standard deviation for Gaussian distribution) based on maximum likelihood estimation</a:t>
            </a:r>
          </a:p>
        </p:txBody>
      </p:sp>
    </p:spTree>
    <p:extLst>
      <p:ext uri="{BB962C8B-B14F-4D97-AF65-F5344CB8AC3E}">
        <p14:creationId xmlns:p14="http://schemas.microsoft.com/office/powerpoint/2010/main" val="38595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98E8-7E2B-5D43-BDF0-8C945D7CF67E}"/>
              </a:ext>
            </a:extLst>
          </p:cNvPr>
          <p:cNvSpPr>
            <a:spLocks noGrp="1"/>
          </p:cNvSpPr>
          <p:nvPr>
            <p:ph type="title"/>
          </p:nvPr>
        </p:nvSpPr>
        <p:spPr/>
        <p:txBody>
          <a:bodyPr/>
          <a:lstStyle/>
          <a:p>
            <a:r>
              <a:rPr lang="en-US" dirty="0"/>
              <a:t>Parameter approach</a:t>
            </a:r>
          </a:p>
        </p:txBody>
      </p:sp>
      <p:pic>
        <p:nvPicPr>
          <p:cNvPr id="5" name="Content Placeholder 4">
            <a:extLst>
              <a:ext uri="{FF2B5EF4-FFF2-40B4-BE49-F238E27FC236}">
                <a16:creationId xmlns:a16="http://schemas.microsoft.com/office/drawing/2014/main" id="{50749798-971B-2249-B658-7F54C38000FD}"/>
              </a:ext>
            </a:extLst>
          </p:cNvPr>
          <p:cNvPicPr>
            <a:picLocks noGrp="1" noChangeAspect="1"/>
          </p:cNvPicPr>
          <p:nvPr>
            <p:ph idx="1"/>
          </p:nvPr>
        </p:nvPicPr>
        <p:blipFill>
          <a:blip r:embed="rId2"/>
          <a:stretch>
            <a:fillRect/>
          </a:stretch>
        </p:blipFill>
        <p:spPr>
          <a:xfrm>
            <a:off x="2843213" y="2947194"/>
            <a:ext cx="6502400" cy="2146300"/>
          </a:xfrm>
        </p:spPr>
      </p:pic>
      <p:sp>
        <p:nvSpPr>
          <p:cNvPr id="7" name="TextBox 6">
            <a:extLst>
              <a:ext uri="{FF2B5EF4-FFF2-40B4-BE49-F238E27FC236}">
                <a16:creationId xmlns:a16="http://schemas.microsoft.com/office/drawing/2014/main" id="{83D0FA9F-A4BF-7544-970A-EC875315BF8B}"/>
              </a:ext>
            </a:extLst>
          </p:cNvPr>
          <p:cNvSpPr txBox="1"/>
          <p:nvPr/>
        </p:nvSpPr>
        <p:spPr>
          <a:xfrm>
            <a:off x="1141413" y="1875809"/>
            <a:ext cx="9905997" cy="923330"/>
          </a:xfrm>
          <a:prstGeom prst="rect">
            <a:avLst/>
          </a:prstGeom>
          <a:noFill/>
        </p:spPr>
        <p:txBody>
          <a:bodyPr wrap="square">
            <a:spAutoFit/>
          </a:bodyPr>
          <a:lstStyle/>
          <a:p>
            <a:r>
              <a:rPr lang="en-US" dirty="0"/>
              <a:t>Authors take Gaussian distribution as an example, for each target value y, the network outputs the parameters of the distribution, namely the mean and the standard deviation, denoted by µ and </a:t>
            </a:r>
            <a:r>
              <a:rPr lang="el-GR" dirty="0"/>
              <a:t>σ, </a:t>
            </a:r>
            <a:r>
              <a:rPr lang="en-US" dirty="0"/>
              <a:t>respectively</a:t>
            </a:r>
          </a:p>
        </p:txBody>
      </p:sp>
    </p:spTree>
    <p:extLst>
      <p:ext uri="{BB962C8B-B14F-4D97-AF65-F5344CB8AC3E}">
        <p14:creationId xmlns:p14="http://schemas.microsoft.com/office/powerpoint/2010/main" val="27685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423403758"/>
              </p:ext>
            </p:extLst>
          </p:nvPr>
        </p:nvGraphicFramePr>
        <p:xfrm>
          <a:off x="1394460" y="1831218"/>
          <a:ext cx="9235441" cy="4302445"/>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5/2</a:t>
                      </a:r>
                    </a:p>
                  </a:txBody>
                  <a:tcPr/>
                </a:tc>
                <a:tc>
                  <a:txBody>
                    <a:bodyPr/>
                    <a:lstStyle/>
                    <a:p>
                      <a:r>
                        <a:rPr lang="en-US" sz="1800" dirty="0"/>
                        <a:t>5/2</a:t>
                      </a:r>
                    </a:p>
                    <a:p>
                      <a:r>
                        <a:rPr lang="en-US" sz="1800" dirty="0"/>
                        <a:t>news</a:t>
                      </a:r>
                    </a:p>
                  </a:txBody>
                  <a:tcPr/>
                </a:tc>
                <a:tc>
                  <a:txBody>
                    <a:bodyPr/>
                    <a:lstStyle/>
                    <a:p>
                      <a:r>
                        <a:rPr lang="en-US" sz="1800" dirty="0"/>
                        <a:t>3/2</a:t>
                      </a:r>
                    </a:p>
                  </a:txBody>
                  <a:tcPr/>
                </a:tc>
                <a:tc>
                  <a:txBody>
                    <a:bodyPr/>
                    <a:lstStyle/>
                    <a:p>
                      <a:r>
                        <a:rPr lang="en-US" sz="1800" dirty="0"/>
                        <a:t>3/2</a:t>
                      </a:r>
                    </a:p>
                    <a:p>
                      <a:r>
                        <a:rPr lang="en-US" sz="1800" dirty="0"/>
                        <a:t>news</a:t>
                      </a:r>
                    </a:p>
                  </a:txBody>
                  <a:tcPr/>
                </a:tc>
                <a:tc>
                  <a:txBody>
                    <a:bodyPr/>
                    <a:lstStyle/>
                    <a:p>
                      <a:r>
                        <a:rPr lang="en-US" sz="1800" dirty="0"/>
                        <a:t>7/2</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TCN</a:t>
                      </a:r>
                    </a:p>
                  </a:txBody>
                  <a:tcPr/>
                </a:tc>
                <a:tc>
                  <a:txBody>
                    <a:bodyPr/>
                    <a:lstStyle/>
                    <a:p>
                      <a:r>
                        <a:rPr lang="en-US" sz="1800" dirty="0"/>
                        <a:t>0.0385</a:t>
                      </a:r>
                    </a:p>
                    <a:p>
                      <a:r>
                        <a:rPr lang="en-US" sz="1800" dirty="0"/>
                        <a:t>---</a:t>
                      </a:r>
                    </a:p>
                    <a:p>
                      <a:r>
                        <a:rPr lang="en-US" sz="1800" dirty="0"/>
                        <a:t>0.8198</a:t>
                      </a:r>
                    </a:p>
                  </a:txBody>
                  <a:tcPr/>
                </a:tc>
                <a:tc>
                  <a:txBody>
                    <a:bodyPr/>
                    <a:lstStyle/>
                    <a:p>
                      <a:r>
                        <a:rPr lang="en-US" sz="1800" dirty="0"/>
                        <a:t>0.0246</a:t>
                      </a:r>
                    </a:p>
                    <a:p>
                      <a:r>
                        <a:rPr lang="en-US" sz="1800" dirty="0"/>
                        <a:t>----</a:t>
                      </a:r>
                    </a:p>
                    <a:p>
                      <a:r>
                        <a:rPr lang="en-US" sz="1800" dirty="0"/>
                        <a:t>0.9227</a:t>
                      </a:r>
                    </a:p>
                  </a:txBody>
                  <a:tcPr/>
                </a:tc>
                <a:tc>
                  <a:txBody>
                    <a:bodyPr/>
                    <a:lstStyle/>
                    <a:p>
                      <a:r>
                        <a:rPr lang="en-US" sz="1800" dirty="0"/>
                        <a:t>0.0291</a:t>
                      </a:r>
                    </a:p>
                    <a:p>
                      <a:r>
                        <a:rPr lang="en-US" sz="1800" dirty="0"/>
                        <a:t>----</a:t>
                      </a:r>
                    </a:p>
                    <a:p>
                      <a:r>
                        <a:rPr lang="en-US" sz="1800" dirty="0"/>
                        <a:t>0.8680</a:t>
                      </a:r>
                    </a:p>
                  </a:txBody>
                  <a:tcPr/>
                </a:tc>
                <a:tc>
                  <a:txBody>
                    <a:bodyPr/>
                    <a:lstStyle/>
                    <a:p>
                      <a:r>
                        <a:rPr lang="en-US" sz="1800" dirty="0"/>
                        <a:t>0.0302</a:t>
                      </a:r>
                    </a:p>
                    <a:p>
                      <a:r>
                        <a:rPr lang="en-US" sz="1800" dirty="0"/>
                        <a:t>----</a:t>
                      </a:r>
                    </a:p>
                    <a:p>
                      <a:r>
                        <a:rPr lang="en-US" sz="1800" dirty="0"/>
                        <a:t>0.8694</a:t>
                      </a:r>
                    </a:p>
                  </a:txBody>
                  <a:tcPr/>
                </a:tc>
                <a:tc>
                  <a:txBody>
                    <a:bodyPr/>
                    <a:lstStyle/>
                    <a:p>
                      <a:r>
                        <a:rPr lang="en-US" sz="1800" dirty="0"/>
                        <a:t>0.0242</a:t>
                      </a:r>
                    </a:p>
                    <a:p>
                      <a:r>
                        <a:rPr lang="en-US" sz="1800" dirty="0"/>
                        <a:t>----</a:t>
                      </a:r>
                    </a:p>
                    <a:p>
                      <a:r>
                        <a:rPr lang="en-US" sz="1800" dirty="0"/>
                        <a:t>0.9220</a:t>
                      </a:r>
                    </a:p>
                  </a:txBody>
                  <a:tcPr/>
                </a:tc>
                <a:tc>
                  <a:txBody>
                    <a:bodyPr/>
                    <a:lstStyle/>
                    <a:p>
                      <a:r>
                        <a:rPr lang="en-US" sz="1800" dirty="0"/>
                        <a:t>0.0292</a:t>
                      </a:r>
                    </a:p>
                    <a:p>
                      <a:r>
                        <a:rPr lang="en-US" sz="1800" dirty="0"/>
                        <a:t>----</a:t>
                      </a:r>
                    </a:p>
                    <a:p>
                      <a:r>
                        <a:rPr lang="en-US" sz="1800" dirty="0"/>
                        <a:t>0.8920</a:t>
                      </a:r>
                    </a:p>
                  </a:txBody>
                  <a:tcPr/>
                </a:tc>
                <a:extLst>
                  <a:ext uri="{0D108BD9-81ED-4DB2-BD59-A6C34878D82A}">
                    <a16:rowId xmlns:a16="http://schemas.microsoft.com/office/drawing/2014/main" val="2027046737"/>
                  </a:ext>
                </a:extLst>
              </a:tr>
              <a:tr h="1024280">
                <a:tc>
                  <a:txBody>
                    <a:bodyPr/>
                    <a:lstStyle/>
                    <a:p>
                      <a:r>
                        <a:rPr lang="en-US" sz="1800" dirty="0"/>
                        <a:t>TCN - Gaussian</a:t>
                      </a:r>
                    </a:p>
                  </a:txBody>
                  <a:tcPr/>
                </a:tc>
                <a:tc>
                  <a:txBody>
                    <a:bodyPr/>
                    <a:lstStyle/>
                    <a:p>
                      <a:r>
                        <a:rPr lang="en-US" sz="1800" dirty="0"/>
                        <a:t>0.0248</a:t>
                      </a:r>
                    </a:p>
                    <a:p>
                      <a:r>
                        <a:rPr lang="en-US" sz="1800" dirty="0"/>
                        <a:t>---</a:t>
                      </a:r>
                    </a:p>
                    <a:p>
                      <a:r>
                        <a:rPr lang="en-US" sz="1800" dirty="0"/>
                        <a:t>0.9187</a:t>
                      </a:r>
                    </a:p>
                  </a:txBody>
                  <a:tcPr/>
                </a:tc>
                <a:tc>
                  <a:txBody>
                    <a:bodyPr/>
                    <a:lstStyle/>
                    <a:p>
                      <a:r>
                        <a:rPr lang="en-US" sz="1800" dirty="0"/>
                        <a:t>0.0249</a:t>
                      </a:r>
                    </a:p>
                    <a:p>
                      <a:r>
                        <a:rPr lang="en-US" sz="1800" dirty="0"/>
                        <a:t>----</a:t>
                      </a:r>
                    </a:p>
                    <a:p>
                      <a:r>
                        <a:rPr lang="en-US" sz="1800" dirty="0"/>
                        <a:t>0.9119</a:t>
                      </a:r>
                    </a:p>
                  </a:txBody>
                  <a:tcPr/>
                </a:tc>
                <a:tc>
                  <a:txBody>
                    <a:bodyPr/>
                    <a:lstStyle/>
                    <a:p>
                      <a:r>
                        <a:rPr lang="en-US" sz="1800" dirty="0"/>
                        <a:t>0.0241</a:t>
                      </a:r>
                    </a:p>
                    <a:p>
                      <a:r>
                        <a:rPr lang="en-US" sz="1800" dirty="0"/>
                        <a:t>----</a:t>
                      </a:r>
                    </a:p>
                    <a:p>
                      <a:r>
                        <a:rPr lang="en-US" sz="1800" dirty="0"/>
                        <a:t>0.9183</a:t>
                      </a:r>
                    </a:p>
                  </a:txBody>
                  <a:tcPr/>
                </a:tc>
                <a:tc>
                  <a:txBody>
                    <a:bodyPr/>
                    <a:lstStyle/>
                    <a:p>
                      <a:r>
                        <a:rPr lang="en-US" sz="1800" dirty="0"/>
                        <a:t>0.0239</a:t>
                      </a:r>
                    </a:p>
                    <a:p>
                      <a:r>
                        <a:rPr lang="en-US" sz="1800" dirty="0"/>
                        <a:t>----</a:t>
                      </a:r>
                    </a:p>
                    <a:p>
                      <a:r>
                        <a:rPr lang="en-US" sz="1800" dirty="0"/>
                        <a:t>0.9273</a:t>
                      </a:r>
                    </a:p>
                  </a:txBody>
                  <a:tcPr/>
                </a:tc>
                <a:tc>
                  <a:txBody>
                    <a:bodyPr/>
                    <a:lstStyle/>
                    <a:p>
                      <a:r>
                        <a:rPr lang="en-US" sz="1800" dirty="0"/>
                        <a:t>0.0329</a:t>
                      </a:r>
                    </a:p>
                    <a:p>
                      <a:r>
                        <a:rPr lang="en-US" sz="1800" dirty="0"/>
                        <a:t>----</a:t>
                      </a:r>
                    </a:p>
                    <a:p>
                      <a:r>
                        <a:rPr lang="en-US" sz="1800" dirty="0"/>
                        <a:t>0.8737</a:t>
                      </a:r>
                    </a:p>
                  </a:txBody>
                  <a:tcPr/>
                </a:tc>
                <a:tc>
                  <a:txBody>
                    <a:bodyPr/>
                    <a:lstStyle/>
                    <a:p>
                      <a:r>
                        <a:rPr lang="en-US" sz="1800" dirty="0"/>
                        <a:t>0.0225</a:t>
                      </a:r>
                    </a:p>
                    <a:p>
                      <a:r>
                        <a:rPr lang="en-US" sz="1800" dirty="0"/>
                        <a:t>----</a:t>
                      </a:r>
                    </a:p>
                    <a:p>
                      <a:r>
                        <a:rPr lang="en-US" sz="1800" dirty="0"/>
                        <a:t>0.9289</a:t>
                      </a:r>
                    </a:p>
                  </a:txBody>
                  <a:tcPr/>
                </a:tc>
                <a:extLst>
                  <a:ext uri="{0D108BD9-81ED-4DB2-BD59-A6C34878D82A}">
                    <a16:rowId xmlns:a16="http://schemas.microsoft.com/office/drawing/2014/main" val="253746255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46209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next</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fontScale="92500" lnSpcReduction="20000"/>
          </a:bodyPr>
          <a:lstStyle/>
          <a:p>
            <a:r>
              <a:rPr lang="en-US" dirty="0"/>
              <a:t>N-Beats</a:t>
            </a:r>
          </a:p>
          <a:p>
            <a:pPr lvl="1"/>
            <a:r>
              <a:rPr lang="en-US" dirty="0"/>
              <a:t>Generic - uses as little prior knowledge as possible, with no feature engineering, no scaling and no internal architectural components</a:t>
            </a:r>
          </a:p>
          <a:p>
            <a:pPr lvl="1"/>
            <a:r>
              <a:rPr lang="en-US" i="1" dirty="0"/>
              <a:t>interpretable architecture</a:t>
            </a:r>
            <a:r>
              <a:rPr lang="en-US" dirty="0"/>
              <a:t> consisting of two stacks: A </a:t>
            </a:r>
            <a:r>
              <a:rPr lang="en-US" b="1" dirty="0"/>
              <a:t>trend</a:t>
            </a:r>
            <a:r>
              <a:rPr lang="en-US" dirty="0"/>
              <a:t> stack and a </a:t>
            </a:r>
            <a:r>
              <a:rPr lang="en-US" b="1" dirty="0"/>
              <a:t>seasonality</a:t>
            </a:r>
            <a:r>
              <a:rPr lang="en-US" dirty="0"/>
              <a:t> stack. The architecture is designed so that:</a:t>
            </a:r>
          </a:p>
          <a:p>
            <a:pPr lvl="2"/>
            <a:r>
              <a:rPr lang="en-US" dirty="0"/>
              <a:t>The trend component is removed from the input before it is fed into the seasonality stack</a:t>
            </a:r>
          </a:p>
          <a:p>
            <a:pPr lvl="2"/>
            <a:r>
              <a:rPr lang="en-US" dirty="0"/>
              <a:t>The </a:t>
            </a:r>
            <a:r>
              <a:rPr lang="en-US" b="1" dirty="0"/>
              <a:t>partial forecasts of trend and seasonality are available</a:t>
            </a:r>
            <a:r>
              <a:rPr lang="en-US" dirty="0"/>
              <a:t> as separate interpretable outputs</a:t>
            </a:r>
          </a:p>
        </p:txBody>
      </p:sp>
    </p:spTree>
    <p:extLst>
      <p:ext uri="{BB962C8B-B14F-4D97-AF65-F5344CB8AC3E}">
        <p14:creationId xmlns:p14="http://schemas.microsoft.com/office/powerpoint/2010/main" val="2216581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6B02-CC90-8D43-AF8D-3F1A9E3E73AA}"/>
              </a:ext>
            </a:extLst>
          </p:cNvPr>
          <p:cNvSpPr>
            <a:spLocks noGrp="1"/>
          </p:cNvSpPr>
          <p:nvPr>
            <p:ph type="title"/>
          </p:nvPr>
        </p:nvSpPr>
        <p:spPr/>
        <p:txBody>
          <a:bodyPr>
            <a:normAutofit fontScale="90000"/>
          </a:bodyPr>
          <a:lstStyle/>
          <a:p>
            <a:r>
              <a:rPr lang="en-US" dirty="0"/>
              <a:t>N-beats</a:t>
            </a:r>
            <a:br>
              <a:rPr lang="en-US" dirty="0"/>
            </a:br>
            <a:r>
              <a:rPr lang="en-US" dirty="0"/>
              <a:t>NEURAL BASIS EXPANSION ANALYSIS FOR INTERPRETABLE TIME SERIES FORECASTING</a:t>
            </a:r>
          </a:p>
        </p:txBody>
      </p:sp>
      <p:pic>
        <p:nvPicPr>
          <p:cNvPr id="5" name="Content Placeholder 4">
            <a:extLst>
              <a:ext uri="{FF2B5EF4-FFF2-40B4-BE49-F238E27FC236}">
                <a16:creationId xmlns:a16="http://schemas.microsoft.com/office/drawing/2014/main" id="{15B8844D-DF19-C341-AC7D-60E8ACF6B688}"/>
              </a:ext>
            </a:extLst>
          </p:cNvPr>
          <p:cNvPicPr>
            <a:picLocks noGrp="1" noChangeAspect="1"/>
          </p:cNvPicPr>
          <p:nvPr>
            <p:ph idx="1"/>
          </p:nvPr>
        </p:nvPicPr>
        <p:blipFill>
          <a:blip r:embed="rId3"/>
          <a:stretch>
            <a:fillRect/>
          </a:stretch>
        </p:blipFill>
        <p:spPr>
          <a:xfrm>
            <a:off x="548289" y="2097088"/>
            <a:ext cx="4659698" cy="3541712"/>
          </a:xfrm>
        </p:spPr>
      </p:pic>
      <p:sp>
        <p:nvSpPr>
          <p:cNvPr id="7" name="TextBox 6">
            <a:extLst>
              <a:ext uri="{FF2B5EF4-FFF2-40B4-BE49-F238E27FC236}">
                <a16:creationId xmlns:a16="http://schemas.microsoft.com/office/drawing/2014/main" id="{366B1CB3-19A2-484A-8357-24E56A0EFA7B}"/>
              </a:ext>
            </a:extLst>
          </p:cNvPr>
          <p:cNvSpPr txBox="1"/>
          <p:nvPr/>
        </p:nvSpPr>
        <p:spPr>
          <a:xfrm>
            <a:off x="844851" y="5715000"/>
            <a:ext cx="4659698" cy="369332"/>
          </a:xfrm>
          <a:prstGeom prst="rect">
            <a:avLst/>
          </a:prstGeom>
          <a:noFill/>
        </p:spPr>
        <p:txBody>
          <a:bodyPr wrap="square">
            <a:spAutoFit/>
          </a:bodyPr>
          <a:lstStyle/>
          <a:p>
            <a:r>
              <a:rPr lang="en-US" dirty="0"/>
              <a:t>https://</a:t>
            </a:r>
            <a:r>
              <a:rPr lang="en-US" dirty="0" err="1"/>
              <a:t>arxiv.org</a:t>
            </a:r>
            <a:r>
              <a:rPr lang="en-US" dirty="0"/>
              <a:t>/pdf/1905.10437.pdf</a:t>
            </a:r>
          </a:p>
        </p:txBody>
      </p:sp>
      <p:pic>
        <p:nvPicPr>
          <p:cNvPr id="1026" name="Picture 2">
            <a:extLst>
              <a:ext uri="{FF2B5EF4-FFF2-40B4-BE49-F238E27FC236}">
                <a16:creationId xmlns:a16="http://schemas.microsoft.com/office/drawing/2014/main" id="{E4E485AD-81B0-6649-962D-F21B71C80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150" y="2097088"/>
            <a:ext cx="6844850" cy="3648804"/>
          </a:xfrm>
          <a:prstGeom prst="rect">
            <a:avLst/>
          </a:prstGeom>
          <a:solidFill>
            <a:schemeClr val="accent1">
              <a:tint val="40000"/>
            </a:schemeClr>
          </a:solidFill>
        </p:spPr>
      </p:pic>
    </p:spTree>
    <p:extLst>
      <p:ext uri="{BB962C8B-B14F-4D97-AF65-F5344CB8AC3E}">
        <p14:creationId xmlns:p14="http://schemas.microsoft.com/office/powerpoint/2010/main" val="21437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a:lnSpc>
                <a:spcPct val="110000"/>
              </a:lnSpc>
            </a:pPr>
            <a:r>
              <a:rPr lang="en-US" sz="1200">
                <a:solidFill>
                  <a:srgbClr val="FFFFFF"/>
                </a:solidFill>
              </a:rPr>
              <a:t>Time series analysis is widely used in fields such as business, economics, finance, science, and engineering.</a:t>
            </a:r>
          </a:p>
          <a:p>
            <a:pPr>
              <a:lnSpc>
                <a:spcPct val="110000"/>
              </a:lnSpc>
            </a:pPr>
            <a:r>
              <a:rPr lang="en-US" sz="1200">
                <a:solidFill>
                  <a:srgbClr val="FFFFFF"/>
                </a:solidFill>
              </a:rPr>
              <a:t>Our approach seeks to identify shifting economic phase and provide a framework for making asset allocation decisions according to the probability that asset may outperform or underperform.</a:t>
            </a:r>
          </a:p>
          <a:p>
            <a:pPr>
              <a:lnSpc>
                <a:spcPct val="110000"/>
              </a:lnSpc>
            </a:pPr>
            <a:r>
              <a:rPr lang="en-US" sz="1200">
                <a:solidFill>
                  <a:srgbClr val="FFFFFF"/>
                </a:solidFill>
              </a:rPr>
              <a:t>Temporal Convolutional Networks have recently been applied to time series data where longer term memory of seasonality of the dataset are required</a:t>
            </a:r>
          </a:p>
          <a:p>
            <a:pPr>
              <a:lnSpc>
                <a:spcPct val="110000"/>
              </a:lnSpc>
            </a:pPr>
            <a:r>
              <a:rPr lang="en-US" sz="1200">
                <a:solidFill>
                  <a:srgbClr val="FFFFFF"/>
                </a:solidFill>
              </a:rPr>
              <a:t>Research Encoder/Decoder and Knowledge Driven Event Embedding </a:t>
            </a:r>
          </a:p>
          <a:p>
            <a:pPr marL="0" indent="0">
              <a:lnSpc>
                <a:spcPct val="110000"/>
              </a:lnSpc>
              <a:buNone/>
            </a:pPr>
            <a:endParaRPr lang="en-US" sz="12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4"/>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403723645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704193115"/>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1/4/10</a:t>
                      </a:r>
                    </a:p>
                    <a:p>
                      <a:r>
                        <a:rPr lang="en-US" sz="1800" dirty="0"/>
                        <a:t>Block/</a:t>
                      </a:r>
                    </a:p>
                    <a:p>
                      <a:r>
                        <a:rPr lang="en-US" sz="1800" dirty="0"/>
                        <a:t>layer/</a:t>
                      </a:r>
                    </a:p>
                    <a:p>
                      <a:r>
                        <a:rPr lang="en-US" sz="1800" dirty="0"/>
                        <a:t>stack</a:t>
                      </a:r>
                    </a:p>
                  </a:txBody>
                  <a:tcPr/>
                </a:tc>
                <a:tc>
                  <a:txBody>
                    <a:bodyPr/>
                    <a:lstStyle/>
                    <a:p>
                      <a:r>
                        <a:rPr lang="en-US" sz="1800" dirty="0"/>
                        <a:t>1/4/10</a:t>
                      </a:r>
                    </a:p>
                    <a:p>
                      <a:r>
                        <a:rPr lang="en-US" sz="1800" dirty="0"/>
                        <a:t>news</a:t>
                      </a:r>
                    </a:p>
                  </a:txBody>
                  <a:tcPr/>
                </a:tc>
                <a:tc>
                  <a:txBody>
                    <a:bodyPr/>
                    <a:lstStyle/>
                    <a:p>
                      <a:r>
                        <a:rPr lang="en-US" sz="1800" dirty="0"/>
                        <a:t>3/4/10</a:t>
                      </a:r>
                    </a:p>
                  </a:txBody>
                  <a:tcPr/>
                </a:tc>
                <a:tc>
                  <a:txBody>
                    <a:bodyPr/>
                    <a:lstStyle/>
                    <a:p>
                      <a:r>
                        <a:rPr lang="en-US" sz="1800" dirty="0"/>
                        <a:t>3/4/10</a:t>
                      </a:r>
                    </a:p>
                    <a:p>
                      <a:r>
                        <a:rPr lang="en-US" sz="1800" dirty="0"/>
                        <a:t>news</a:t>
                      </a:r>
                    </a:p>
                  </a:txBody>
                  <a:tcPr/>
                </a:tc>
                <a:tc>
                  <a:txBody>
                    <a:bodyPr/>
                    <a:lstStyle/>
                    <a:p>
                      <a:r>
                        <a:rPr lang="en-US" sz="1800" dirty="0"/>
                        <a:t>7/4/10</a:t>
                      </a:r>
                    </a:p>
                  </a:txBody>
                  <a:tcPr/>
                </a:tc>
                <a:tc>
                  <a:txBody>
                    <a:bodyPr/>
                    <a:lstStyle/>
                    <a:p>
                      <a:r>
                        <a:rPr lang="en-US" sz="1800" dirty="0"/>
                        <a:t>7/4/10</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N-BEATS</a:t>
                      </a:r>
                    </a:p>
                  </a:txBody>
                  <a:tcPr/>
                </a:tc>
                <a:tc>
                  <a:txBody>
                    <a:bodyPr/>
                    <a:lstStyle/>
                    <a:p>
                      <a:r>
                        <a:rPr lang="en-US" sz="1800" dirty="0"/>
                        <a:t>0.2618</a:t>
                      </a:r>
                    </a:p>
                    <a:p>
                      <a:r>
                        <a:rPr lang="en-US" sz="1800" dirty="0"/>
                        <a:t>---</a:t>
                      </a:r>
                    </a:p>
                    <a:p>
                      <a:r>
                        <a:rPr lang="en-US" sz="1800" dirty="0"/>
                        <a:t>-8.9508</a:t>
                      </a:r>
                    </a:p>
                  </a:txBody>
                  <a:tcPr/>
                </a:tc>
                <a:tc>
                  <a:txBody>
                    <a:bodyPr/>
                    <a:lstStyle/>
                    <a:p>
                      <a:r>
                        <a:rPr lang="en-US" sz="1800" dirty="0"/>
                        <a:t>0.1718</a:t>
                      </a:r>
                    </a:p>
                    <a:p>
                      <a:r>
                        <a:rPr lang="en-US" sz="1800" dirty="0"/>
                        <a:t>----</a:t>
                      </a:r>
                    </a:p>
                    <a:p>
                      <a:r>
                        <a:rPr lang="en-US" sz="1800" dirty="0"/>
                        <a:t>-6.8629</a:t>
                      </a:r>
                    </a:p>
                  </a:txBody>
                  <a:tcPr/>
                </a:tc>
                <a:tc>
                  <a:txBody>
                    <a:bodyPr/>
                    <a:lstStyle/>
                    <a:p>
                      <a:r>
                        <a:rPr lang="en-US" sz="1800" dirty="0"/>
                        <a:t>0.2372</a:t>
                      </a:r>
                    </a:p>
                    <a:p>
                      <a:r>
                        <a:rPr lang="en-US" sz="1800" dirty="0"/>
                        <a:t>----</a:t>
                      </a:r>
                    </a:p>
                    <a:p>
                      <a:r>
                        <a:rPr lang="en-US" sz="1800" dirty="0"/>
                        <a:t>-4.7372</a:t>
                      </a:r>
                    </a:p>
                  </a:txBody>
                  <a:tcPr/>
                </a:tc>
                <a:tc>
                  <a:txBody>
                    <a:bodyPr/>
                    <a:lstStyle/>
                    <a:p>
                      <a:r>
                        <a:rPr lang="en-US" sz="1800" dirty="0"/>
                        <a:t>0.2022</a:t>
                      </a:r>
                    </a:p>
                    <a:p>
                      <a:r>
                        <a:rPr lang="en-US" sz="1800" dirty="0"/>
                        <a:t>----</a:t>
                      </a:r>
                    </a:p>
                    <a:p>
                      <a:r>
                        <a:rPr lang="en-US" sz="1800" dirty="0"/>
                        <a:t>-4.2964</a:t>
                      </a:r>
                    </a:p>
                  </a:txBody>
                  <a:tcPr/>
                </a:tc>
                <a:tc>
                  <a:txBody>
                    <a:bodyPr/>
                    <a:lstStyle/>
                    <a:p>
                      <a:r>
                        <a:rPr lang="en-US" sz="1800" dirty="0"/>
                        <a:t>0.1859</a:t>
                      </a:r>
                    </a:p>
                    <a:p>
                      <a:r>
                        <a:rPr lang="en-US" sz="1800" dirty="0"/>
                        <a:t>----</a:t>
                      </a:r>
                    </a:p>
                    <a:p>
                      <a:r>
                        <a:rPr lang="en-US" sz="1800" dirty="0"/>
                        <a:t>-1.5329</a:t>
                      </a:r>
                    </a:p>
                  </a:txBody>
                  <a:tcPr/>
                </a:tc>
                <a:tc>
                  <a:txBody>
                    <a:bodyPr/>
                    <a:lstStyle/>
                    <a:p>
                      <a:r>
                        <a:rPr lang="en-US" sz="1800" dirty="0"/>
                        <a:t>0.1637</a:t>
                      </a:r>
                    </a:p>
                    <a:p>
                      <a:r>
                        <a:rPr lang="en-US" sz="1800" dirty="0"/>
                        <a:t>----</a:t>
                      </a:r>
                    </a:p>
                    <a:p>
                      <a:r>
                        <a:rPr lang="en-US" sz="1800" dirty="0"/>
                        <a:t>-2.595</a:t>
                      </a:r>
                    </a:p>
                  </a:txBody>
                  <a:tcPr/>
                </a:tc>
                <a:extLst>
                  <a:ext uri="{0D108BD9-81ED-4DB2-BD59-A6C34878D82A}">
                    <a16:rowId xmlns:a16="http://schemas.microsoft.com/office/drawing/2014/main" val="2027046737"/>
                  </a:ext>
                </a:extLst>
              </a:tr>
              <a:tr h="801958">
                <a:tc>
                  <a:txBody>
                    <a:bodyPr/>
                    <a:lstStyle/>
                    <a:p>
                      <a:r>
                        <a:rPr lang="en-US" sz="1800" dirty="0"/>
                        <a:t>N-BEATS Classic</a:t>
                      </a:r>
                    </a:p>
                  </a:txBody>
                  <a:tcPr/>
                </a:tc>
                <a:tc>
                  <a:txBody>
                    <a:bodyPr/>
                    <a:lstStyle/>
                    <a:p>
                      <a:r>
                        <a:rPr lang="en-US" sz="1800" dirty="0"/>
                        <a:t>0.1044</a:t>
                      </a:r>
                    </a:p>
                    <a:p>
                      <a:r>
                        <a:rPr lang="en-US" sz="1800" dirty="0"/>
                        <a:t>--</a:t>
                      </a:r>
                    </a:p>
                    <a:p>
                      <a:r>
                        <a:rPr lang="en-US" sz="1800" dirty="0"/>
                        <a:t>-0.2296</a:t>
                      </a:r>
                    </a:p>
                  </a:txBody>
                  <a:tcPr/>
                </a:tc>
                <a:tc>
                  <a:txBody>
                    <a:bodyPr/>
                    <a:lstStyle/>
                    <a:p>
                      <a:r>
                        <a:rPr lang="en-US" sz="1800" dirty="0"/>
                        <a:t>0.1270</a:t>
                      </a:r>
                    </a:p>
                    <a:p>
                      <a:r>
                        <a:rPr lang="en-US" sz="1800" dirty="0"/>
                        <a:t>--</a:t>
                      </a:r>
                    </a:p>
                    <a:p>
                      <a:r>
                        <a:rPr lang="en-US" sz="1800" dirty="0"/>
                        <a:t>-0.3730</a:t>
                      </a:r>
                    </a:p>
                  </a:txBody>
                  <a:tcPr/>
                </a:tc>
                <a:tc>
                  <a:txBody>
                    <a:bodyPr/>
                    <a:lstStyle/>
                    <a:p>
                      <a:r>
                        <a:rPr lang="en-US" sz="1800" dirty="0"/>
                        <a:t>0.0796</a:t>
                      </a:r>
                    </a:p>
                    <a:p>
                      <a:r>
                        <a:rPr lang="en-US" sz="1800" dirty="0"/>
                        <a:t>--</a:t>
                      </a:r>
                    </a:p>
                    <a:p>
                      <a:r>
                        <a:rPr lang="en-US" sz="1800" dirty="0"/>
                        <a:t>0.0281</a:t>
                      </a:r>
                    </a:p>
                  </a:txBody>
                  <a:tcPr/>
                </a:tc>
                <a:tc>
                  <a:txBody>
                    <a:bodyPr/>
                    <a:lstStyle/>
                    <a:p>
                      <a:r>
                        <a:rPr lang="en-US" sz="1800" dirty="0"/>
                        <a:t>0.1272</a:t>
                      </a:r>
                    </a:p>
                    <a:p>
                      <a:r>
                        <a:rPr lang="en-US" sz="1800" dirty="0"/>
                        <a:t>--</a:t>
                      </a:r>
                    </a:p>
                    <a:p>
                      <a:r>
                        <a:rPr lang="en-US" sz="1800" dirty="0"/>
                        <a:t>-0.9829</a:t>
                      </a:r>
                    </a:p>
                  </a:txBody>
                  <a:tcPr/>
                </a:tc>
                <a:tc>
                  <a:txBody>
                    <a:bodyPr/>
                    <a:lstStyle/>
                    <a:p>
                      <a:r>
                        <a:rPr lang="en-US" sz="1800" dirty="0"/>
                        <a:t>0.1201</a:t>
                      </a:r>
                    </a:p>
                    <a:p>
                      <a:r>
                        <a:rPr lang="en-US" sz="1800" dirty="0"/>
                        <a:t>--</a:t>
                      </a:r>
                    </a:p>
                    <a:p>
                      <a:r>
                        <a:rPr lang="en-US" sz="1800" dirty="0"/>
                        <a:t>-0.2906</a:t>
                      </a:r>
                    </a:p>
                  </a:txBody>
                  <a:tcPr/>
                </a:tc>
                <a:tc>
                  <a:txBody>
                    <a:bodyPr/>
                    <a:lstStyle/>
                    <a:p>
                      <a:r>
                        <a:rPr lang="en-US" sz="1800" dirty="0"/>
                        <a:t>0.1038</a:t>
                      </a:r>
                    </a:p>
                    <a:p>
                      <a:r>
                        <a:rPr lang="en-US" sz="1800" dirty="0"/>
                        <a:t>--</a:t>
                      </a:r>
                    </a:p>
                    <a:p>
                      <a:r>
                        <a:rPr lang="en-US" sz="1800" dirty="0"/>
                        <a:t>0.0430</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244335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4" name="Group 7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5" name="Rectangle 8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46" name="Group 83">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5"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6"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6"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6945353" y="618518"/>
            <a:ext cx="4413736" cy="1478570"/>
          </a:xfrm>
        </p:spPr>
        <p:txBody>
          <a:bodyPr>
            <a:normAutofit/>
          </a:bodyPr>
          <a:lstStyle/>
          <a:p>
            <a:r>
              <a:rPr lang="en-US" dirty="0"/>
              <a:t>What's next</a:t>
            </a:r>
          </a:p>
        </p:txBody>
      </p:sp>
      <p:pic>
        <p:nvPicPr>
          <p:cNvPr id="3" name="Picture 2">
            <a:extLst>
              <a:ext uri="{FF2B5EF4-FFF2-40B4-BE49-F238E27FC236}">
                <a16:creationId xmlns:a16="http://schemas.microsoft.com/office/drawing/2014/main" id="{BDF10E9F-D99B-1943-9F5C-27AE9CB57F5F}"/>
              </a:ext>
            </a:extLst>
          </p:cNvPr>
          <p:cNvPicPr>
            <a:picLocks noChangeAspect="1"/>
          </p:cNvPicPr>
          <p:nvPr/>
        </p:nvPicPr>
        <p:blipFill rotWithShape="1">
          <a:blip r:embed="rId5"/>
          <a:srcRect t="13663" b="17414"/>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6"/>
          <a:srcRect t="3187" b="1258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6945352" y="2249487"/>
            <a:ext cx="4413737" cy="3541714"/>
          </a:xfrm>
        </p:spPr>
        <p:txBody>
          <a:bodyPr>
            <a:normAutofit lnSpcReduction="10000"/>
          </a:bodyPr>
          <a:lstStyle/>
          <a:p>
            <a:pPr>
              <a:lnSpc>
                <a:spcPct val="110000"/>
              </a:lnSpc>
            </a:pPr>
            <a:r>
              <a:rPr lang="en-US" sz="1400" dirty="0" err="1"/>
              <a:t>TFTModel</a:t>
            </a:r>
            <a:r>
              <a:rPr lang="en-US" sz="1400" dirty="0"/>
              <a:t> incorporates the following main components from the original Temporal Fusion Transformer (TFT) architecture as outlined in </a:t>
            </a:r>
            <a:r>
              <a:rPr lang="en-US" sz="1400" dirty="0">
                <a:hlinkClick r:id="rId7"/>
              </a:rPr>
              <a:t>this paper</a:t>
            </a:r>
            <a:r>
              <a:rPr lang="en-US" sz="1400" dirty="0"/>
              <a:t>: https://</a:t>
            </a:r>
            <a:r>
              <a:rPr lang="en-US" sz="1400" dirty="0" err="1"/>
              <a:t>arxiv.org</a:t>
            </a:r>
            <a:r>
              <a:rPr lang="en-US" sz="1400" dirty="0"/>
              <a:t>/pdf/1912.09363.pdf</a:t>
            </a:r>
          </a:p>
          <a:p>
            <a:pPr lvl="1">
              <a:lnSpc>
                <a:spcPct val="110000"/>
              </a:lnSpc>
            </a:pPr>
            <a:r>
              <a:rPr lang="en-US" sz="1400" dirty="0"/>
              <a:t>gating mechanisms: skip over unused components of the model architecture</a:t>
            </a:r>
          </a:p>
          <a:p>
            <a:pPr lvl="1">
              <a:lnSpc>
                <a:spcPct val="110000"/>
              </a:lnSpc>
            </a:pPr>
            <a:r>
              <a:rPr lang="en-US" sz="1400" dirty="0"/>
              <a:t>variable selection networks: select relevant input variables at each time step.</a:t>
            </a:r>
          </a:p>
          <a:p>
            <a:pPr lvl="1">
              <a:lnSpc>
                <a:spcPct val="110000"/>
              </a:lnSpc>
            </a:pPr>
            <a:r>
              <a:rPr lang="en-US" sz="1400" dirty="0"/>
              <a:t>temporal processing of past and future input with LSTMs (long short-term memory)</a:t>
            </a:r>
          </a:p>
          <a:p>
            <a:pPr lvl="1">
              <a:lnSpc>
                <a:spcPct val="110000"/>
              </a:lnSpc>
            </a:pPr>
            <a:r>
              <a:rPr lang="en-US" sz="1400" dirty="0"/>
              <a:t>multi-head attention: captures long-term temporal dependencies</a:t>
            </a:r>
          </a:p>
          <a:p>
            <a:pPr lvl="1">
              <a:lnSpc>
                <a:spcPct val="110000"/>
              </a:lnSpc>
            </a:pPr>
            <a:r>
              <a:rPr lang="en-US" sz="1400" dirty="0"/>
              <a:t>prediction intervals: per default, produces quantile forecasts instead of deterministic values</a:t>
            </a:r>
          </a:p>
        </p:txBody>
      </p:sp>
      <p:cxnSp>
        <p:nvCxnSpPr>
          <p:cNvPr id="147" name="Straight Connector 139">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48" name="Straight Connector 141">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61443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90DE11-47B9-DC4C-A966-7FABF5A840DC}"/>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Results</a:t>
            </a:r>
          </a:p>
        </p:txBody>
      </p:sp>
      <p:pic>
        <p:nvPicPr>
          <p:cNvPr id="6" name="Content Placeholder 5">
            <a:extLst>
              <a:ext uri="{FF2B5EF4-FFF2-40B4-BE49-F238E27FC236}">
                <a16:creationId xmlns:a16="http://schemas.microsoft.com/office/drawing/2014/main" id="{010EE279-283C-8040-A00B-B63F0B6874C3}"/>
              </a:ext>
            </a:extLst>
          </p:cNvPr>
          <p:cNvPicPr>
            <a:picLocks noGrp="1" noChangeAspect="1"/>
          </p:cNvPicPr>
          <p:nvPr>
            <p:ph idx="1"/>
          </p:nvPr>
        </p:nvPicPr>
        <p:blipFill>
          <a:blip r:embed="rId3"/>
          <a:stretch>
            <a:fillRect/>
          </a:stretch>
        </p:blipFill>
        <p:spPr>
          <a:xfrm>
            <a:off x="5244439" y="3852411"/>
            <a:ext cx="5314704" cy="2840976"/>
          </a:xfrm>
        </p:spPr>
      </p:pic>
      <p:grpSp>
        <p:nvGrpSpPr>
          <p:cNvPr id="81" name="Group 80">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2"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3"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4"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9"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a:extLst>
              <a:ext uri="{FF2B5EF4-FFF2-40B4-BE49-F238E27FC236}">
                <a16:creationId xmlns:a16="http://schemas.microsoft.com/office/drawing/2014/main" id="{B4CE615B-ABF6-754D-93DF-D8F74A4DC4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02232" y="106586"/>
            <a:ext cx="6844045" cy="364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5696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530921336"/>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32/1/4</a:t>
                      </a:r>
                    </a:p>
                    <a:p>
                      <a:r>
                        <a:rPr lang="en-US" sz="1800" dirty="0"/>
                        <a:t>Hidden/</a:t>
                      </a:r>
                    </a:p>
                    <a:p>
                      <a:r>
                        <a:rPr lang="en-US" sz="1800" dirty="0"/>
                        <a:t>layers/</a:t>
                      </a:r>
                    </a:p>
                    <a:p>
                      <a:r>
                        <a:rPr lang="en-US" sz="1800" dirty="0"/>
                        <a:t>attention</a:t>
                      </a:r>
                    </a:p>
                  </a:txBody>
                  <a:tcPr/>
                </a:tc>
                <a:tc>
                  <a:txBody>
                    <a:bodyPr/>
                    <a:lstStyle/>
                    <a:p>
                      <a:r>
                        <a:rPr lang="en-US" sz="1800" dirty="0"/>
                        <a:t>32/1/4</a:t>
                      </a:r>
                    </a:p>
                    <a:p>
                      <a:r>
                        <a:rPr lang="en-US" sz="1800" dirty="0"/>
                        <a:t>news</a:t>
                      </a:r>
                    </a:p>
                  </a:txBody>
                  <a:tcPr/>
                </a:tc>
                <a:tc>
                  <a:txBody>
                    <a:bodyPr/>
                    <a:lstStyle/>
                    <a:p>
                      <a:r>
                        <a:rPr lang="en-US" sz="1800" dirty="0"/>
                        <a:t>16/1/4</a:t>
                      </a:r>
                    </a:p>
                  </a:txBody>
                  <a:tcPr/>
                </a:tc>
                <a:tc>
                  <a:txBody>
                    <a:bodyPr/>
                    <a:lstStyle/>
                    <a:p>
                      <a:r>
                        <a:rPr lang="en-US" sz="1800" dirty="0"/>
                        <a:t>16/1/4</a:t>
                      </a:r>
                    </a:p>
                    <a:p>
                      <a:r>
                        <a:rPr lang="en-US" sz="1800" dirty="0"/>
                        <a:t>news</a:t>
                      </a:r>
                    </a:p>
                  </a:txBody>
                  <a:tcPr/>
                </a:tc>
                <a:tc>
                  <a:txBody>
                    <a:bodyPr/>
                    <a:lstStyle/>
                    <a:p>
                      <a:r>
                        <a:rPr lang="en-US" sz="1800" dirty="0"/>
                        <a:t>24/1/4</a:t>
                      </a:r>
                    </a:p>
                  </a:txBody>
                  <a:tcPr/>
                </a:tc>
                <a:tc>
                  <a:txBody>
                    <a:bodyPr/>
                    <a:lstStyle/>
                    <a:p>
                      <a:r>
                        <a:rPr lang="en-US" sz="1800" dirty="0"/>
                        <a:t>24/1/4</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TFT - Q</a:t>
                      </a:r>
                    </a:p>
                  </a:txBody>
                  <a:tcPr/>
                </a:tc>
                <a:tc>
                  <a:txBody>
                    <a:bodyPr/>
                    <a:lstStyle/>
                    <a:p>
                      <a:r>
                        <a:rPr lang="en-US" dirty="0"/>
                        <a:t>0.1475</a:t>
                      </a:r>
                    </a:p>
                    <a:p>
                      <a:r>
                        <a:rPr lang="en-US" sz="1800" dirty="0"/>
                        <a:t>---</a:t>
                      </a:r>
                    </a:p>
                    <a:p>
                      <a:r>
                        <a:rPr lang="en-US" sz="1800" dirty="0"/>
                        <a:t>-0.6583</a:t>
                      </a:r>
                    </a:p>
                  </a:txBody>
                  <a:tcPr/>
                </a:tc>
                <a:tc>
                  <a:txBody>
                    <a:bodyPr/>
                    <a:lstStyle/>
                    <a:p>
                      <a:r>
                        <a:rPr lang="en-US" dirty="0"/>
                        <a:t>0.1553</a:t>
                      </a:r>
                    </a:p>
                    <a:p>
                      <a:r>
                        <a:rPr lang="en-US" sz="1800" dirty="0"/>
                        <a:t>----</a:t>
                      </a:r>
                    </a:p>
                    <a:p>
                      <a:r>
                        <a:rPr lang="en-US" sz="1800" dirty="0"/>
                        <a:t>-0.7481</a:t>
                      </a:r>
                    </a:p>
                  </a:txBody>
                  <a:tcPr/>
                </a:tc>
                <a:tc>
                  <a:txBody>
                    <a:bodyPr/>
                    <a:lstStyle/>
                    <a:p>
                      <a:r>
                        <a:rPr lang="en-US" dirty="0"/>
                        <a:t>0.1367</a:t>
                      </a:r>
                    </a:p>
                    <a:p>
                      <a:r>
                        <a:rPr lang="en-US" sz="1800" dirty="0"/>
                        <a:t>----</a:t>
                      </a:r>
                    </a:p>
                    <a:p>
                      <a:r>
                        <a:rPr lang="en-US" sz="1800" dirty="0"/>
                        <a:t>-0.3632</a:t>
                      </a:r>
                    </a:p>
                  </a:txBody>
                  <a:tcPr/>
                </a:tc>
                <a:tc>
                  <a:txBody>
                    <a:bodyPr/>
                    <a:lstStyle/>
                    <a:p>
                      <a:r>
                        <a:rPr lang="en-US" dirty="0"/>
                        <a:t>0.1549</a:t>
                      </a:r>
                    </a:p>
                    <a:p>
                      <a:r>
                        <a:rPr lang="en-US" sz="1800" dirty="0"/>
                        <a:t>----</a:t>
                      </a:r>
                    </a:p>
                    <a:p>
                      <a:r>
                        <a:rPr lang="en-US" sz="1800" dirty="0"/>
                        <a:t>-0.8424</a:t>
                      </a:r>
                    </a:p>
                  </a:txBody>
                  <a:tcPr/>
                </a:tc>
                <a:tc>
                  <a:txBody>
                    <a:bodyPr/>
                    <a:lstStyle/>
                    <a:p>
                      <a:r>
                        <a:rPr lang="en-US" dirty="0"/>
                        <a:t>0.1825</a:t>
                      </a:r>
                    </a:p>
                    <a:p>
                      <a:r>
                        <a:rPr lang="en-US" sz="1800" dirty="0"/>
                        <a:t>----</a:t>
                      </a:r>
                    </a:p>
                    <a:p>
                      <a:r>
                        <a:rPr lang="en-US" sz="1800" dirty="0"/>
                        <a:t>-1.9988</a:t>
                      </a:r>
                    </a:p>
                  </a:txBody>
                  <a:tcPr/>
                </a:tc>
                <a:tc>
                  <a:txBody>
                    <a:bodyPr/>
                    <a:lstStyle/>
                    <a:p>
                      <a:r>
                        <a:rPr lang="en-US" dirty="0"/>
                        <a:t>0.1681</a:t>
                      </a:r>
                    </a:p>
                    <a:p>
                      <a:r>
                        <a:rPr lang="en-US" sz="1800" dirty="0"/>
                        <a:t>----</a:t>
                      </a:r>
                    </a:p>
                    <a:p>
                      <a:r>
                        <a:rPr lang="en-US" sz="1800" dirty="0"/>
                        <a:t>-0.9694</a:t>
                      </a:r>
                    </a:p>
                  </a:txBody>
                  <a:tcPr/>
                </a:tc>
                <a:extLst>
                  <a:ext uri="{0D108BD9-81ED-4DB2-BD59-A6C34878D82A}">
                    <a16:rowId xmlns:a16="http://schemas.microsoft.com/office/drawing/2014/main" val="2027046737"/>
                  </a:ext>
                </a:extLst>
              </a:tr>
              <a:tr h="801958">
                <a:tc>
                  <a:txBody>
                    <a:bodyPr/>
                    <a:lstStyle/>
                    <a:p>
                      <a:r>
                        <a:rPr lang="en-US" sz="1800" dirty="0"/>
                        <a:t>TFT - Default</a:t>
                      </a:r>
                    </a:p>
                  </a:txBody>
                  <a:tcPr/>
                </a:tc>
                <a:tc>
                  <a:txBody>
                    <a:bodyPr/>
                    <a:lstStyle/>
                    <a:p>
                      <a:r>
                        <a:rPr lang="en-US" sz="1800" dirty="0"/>
                        <a:t>0.1519</a:t>
                      </a:r>
                    </a:p>
                    <a:p>
                      <a:r>
                        <a:rPr lang="en-US" sz="1800" dirty="0"/>
                        <a:t>--</a:t>
                      </a:r>
                    </a:p>
                    <a:p>
                      <a:r>
                        <a:rPr lang="en-US" sz="1800" dirty="0"/>
                        <a:t>-0.6324</a:t>
                      </a:r>
                    </a:p>
                  </a:txBody>
                  <a:tcPr/>
                </a:tc>
                <a:tc>
                  <a:txBody>
                    <a:bodyPr/>
                    <a:lstStyle/>
                    <a:p>
                      <a:r>
                        <a:rPr lang="en-US" sz="1800" dirty="0"/>
                        <a:t>0.1871</a:t>
                      </a:r>
                    </a:p>
                    <a:p>
                      <a:r>
                        <a:rPr lang="en-US" sz="1800" dirty="0"/>
                        <a:t>--</a:t>
                      </a:r>
                    </a:p>
                    <a:p>
                      <a:r>
                        <a:rPr lang="en-US" sz="1800" dirty="0"/>
                        <a:t>-1.687</a:t>
                      </a:r>
                    </a:p>
                  </a:txBody>
                  <a:tcPr/>
                </a:tc>
                <a:tc>
                  <a:txBody>
                    <a:bodyPr/>
                    <a:lstStyle/>
                    <a:p>
                      <a:r>
                        <a:rPr lang="en-US" sz="1800" dirty="0"/>
                        <a:t>0.1450</a:t>
                      </a:r>
                    </a:p>
                    <a:p>
                      <a:r>
                        <a:rPr lang="en-US" sz="1800" dirty="0"/>
                        <a:t>--</a:t>
                      </a:r>
                    </a:p>
                    <a:p>
                      <a:r>
                        <a:rPr lang="en-US" sz="1800" dirty="0"/>
                        <a:t>-0.5103</a:t>
                      </a:r>
                    </a:p>
                  </a:txBody>
                  <a:tcPr/>
                </a:tc>
                <a:tc>
                  <a:txBody>
                    <a:bodyPr/>
                    <a:lstStyle/>
                    <a:p>
                      <a:r>
                        <a:rPr lang="en-US" sz="1800" dirty="0"/>
                        <a:t>0.1746</a:t>
                      </a:r>
                    </a:p>
                    <a:p>
                      <a:r>
                        <a:rPr lang="en-US" sz="1800" dirty="0"/>
                        <a:t>--</a:t>
                      </a:r>
                    </a:p>
                    <a:p>
                      <a:r>
                        <a:rPr lang="en-US" sz="1800" dirty="0"/>
                        <a:t>-1.4827</a:t>
                      </a:r>
                    </a:p>
                  </a:txBody>
                  <a:tcPr/>
                </a:tc>
                <a:tc>
                  <a:txBody>
                    <a:bodyPr/>
                    <a:lstStyle/>
                    <a:p>
                      <a:r>
                        <a:rPr lang="en-US" sz="1800" dirty="0"/>
                        <a:t>0.1482</a:t>
                      </a:r>
                    </a:p>
                    <a:p>
                      <a:r>
                        <a:rPr lang="en-US" sz="1800" dirty="0"/>
                        <a:t>--</a:t>
                      </a:r>
                    </a:p>
                    <a:p>
                      <a:r>
                        <a:rPr lang="en-US" sz="1800" dirty="0"/>
                        <a:t>-0.6002</a:t>
                      </a:r>
                    </a:p>
                  </a:txBody>
                  <a:tcPr/>
                </a:tc>
                <a:tc>
                  <a:txBody>
                    <a:bodyPr/>
                    <a:lstStyle/>
                    <a:p>
                      <a:r>
                        <a:rPr lang="en-US" sz="1800" dirty="0"/>
                        <a:t>0.1640</a:t>
                      </a:r>
                    </a:p>
                    <a:p>
                      <a:r>
                        <a:rPr lang="en-US" sz="1800" dirty="0"/>
                        <a:t>--</a:t>
                      </a:r>
                    </a:p>
                    <a:p>
                      <a:r>
                        <a:rPr lang="en-US" sz="1800" dirty="0"/>
                        <a:t>-1.563</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3945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E03D-F869-3943-B3ED-08AC994DCB51}"/>
              </a:ext>
            </a:extLst>
          </p:cNvPr>
          <p:cNvSpPr>
            <a:spLocks noGrp="1"/>
          </p:cNvSpPr>
          <p:nvPr>
            <p:ph type="title"/>
          </p:nvPr>
        </p:nvSpPr>
        <p:spPr/>
        <p:txBody>
          <a:bodyPr/>
          <a:lstStyle/>
          <a:p>
            <a:r>
              <a:rPr lang="en-US" dirty="0"/>
              <a:t>Sentiment</a:t>
            </a:r>
          </a:p>
        </p:txBody>
      </p:sp>
      <p:sp>
        <p:nvSpPr>
          <p:cNvPr id="3" name="Content Placeholder 2">
            <a:extLst>
              <a:ext uri="{FF2B5EF4-FFF2-40B4-BE49-F238E27FC236}">
                <a16:creationId xmlns:a16="http://schemas.microsoft.com/office/drawing/2014/main" id="{DC1F1C00-3483-294C-9C09-AFB41D7AAC92}"/>
              </a:ext>
            </a:extLst>
          </p:cNvPr>
          <p:cNvSpPr>
            <a:spLocks noGrp="1"/>
          </p:cNvSpPr>
          <p:nvPr>
            <p:ph idx="1"/>
          </p:nvPr>
        </p:nvSpPr>
        <p:spPr/>
        <p:txBody>
          <a:bodyPr>
            <a:normAutofit/>
          </a:bodyPr>
          <a:lstStyle/>
          <a:p>
            <a:r>
              <a:rPr lang="en-US" dirty="0"/>
              <a:t>The human raters of Vader used 5 heuristics to analyze the sentiment:</a:t>
            </a:r>
          </a:p>
          <a:p>
            <a:pPr lvl="1"/>
            <a:r>
              <a:rPr lang="en-US" b="1" dirty="0"/>
              <a:t>Punctuation</a:t>
            </a:r>
            <a:r>
              <a:rPr lang="en-US" dirty="0"/>
              <a:t> — I love pizza vs I love pizza!!</a:t>
            </a:r>
          </a:p>
          <a:p>
            <a:pPr lvl="1"/>
            <a:r>
              <a:rPr lang="en-US" b="1" dirty="0"/>
              <a:t>Capitalization</a:t>
            </a:r>
            <a:r>
              <a:rPr lang="en-US" dirty="0"/>
              <a:t> — I’m hungry!! vs I’M HUNGRY!!</a:t>
            </a:r>
          </a:p>
          <a:p>
            <a:pPr lvl="1"/>
            <a:r>
              <a:rPr lang="en-US" b="1" dirty="0"/>
              <a:t>Degree modifiers (use of intensifiers)</a:t>
            </a:r>
            <a:r>
              <a:rPr lang="en-US" dirty="0"/>
              <a:t>— I WANT TO EAT!! VS I REALLY WANT TO EAT!!</a:t>
            </a:r>
          </a:p>
          <a:p>
            <a:pPr lvl="1"/>
            <a:r>
              <a:rPr lang="en-US" b="1" dirty="0"/>
              <a:t>Conjunctions (shift in sentiment polarity, with later dictating polarity) </a:t>
            </a:r>
            <a:r>
              <a:rPr lang="en-US" dirty="0"/>
              <a:t>— I love pizza, but I really hate Pizza Hut (bad review)</a:t>
            </a:r>
          </a:p>
          <a:p>
            <a:pPr lvl="1"/>
            <a:r>
              <a:rPr lang="en-US" b="1" dirty="0"/>
              <a:t>Preceding Tri-gram</a:t>
            </a:r>
            <a:r>
              <a:rPr lang="en-US" dirty="0"/>
              <a:t> (identifying reverse polarity by examining the tri-gram before the lexical feature— Canadian Pizza </a:t>
            </a:r>
            <a:r>
              <a:rPr lang="en-US" b="1" dirty="0"/>
              <a:t>is not really</a:t>
            </a:r>
            <a:r>
              <a:rPr lang="en-US" dirty="0"/>
              <a:t> </a:t>
            </a:r>
            <a:r>
              <a:rPr lang="en-US" i="1" dirty="0"/>
              <a:t>all that great.</a:t>
            </a:r>
            <a:endParaRPr lang="en-US" dirty="0"/>
          </a:p>
          <a:p>
            <a:endParaRPr lang="en-US" dirty="0"/>
          </a:p>
        </p:txBody>
      </p:sp>
    </p:spTree>
    <p:extLst>
      <p:ext uri="{BB962C8B-B14F-4D97-AF65-F5344CB8AC3E}">
        <p14:creationId xmlns:p14="http://schemas.microsoft.com/office/powerpoint/2010/main" val="1932851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DED4-2F44-F649-B453-2B3C7D82D61B}"/>
              </a:ext>
            </a:extLst>
          </p:cNvPr>
          <p:cNvSpPr>
            <a:spLocks noGrp="1"/>
          </p:cNvSpPr>
          <p:nvPr>
            <p:ph type="title"/>
          </p:nvPr>
        </p:nvSpPr>
        <p:spPr/>
        <p:txBody>
          <a:bodyPr/>
          <a:lstStyle/>
          <a:p>
            <a:r>
              <a:rPr lang="en-US" dirty="0"/>
              <a:t>Financial – Polarity scores</a:t>
            </a:r>
          </a:p>
        </p:txBody>
      </p:sp>
      <p:sp>
        <p:nvSpPr>
          <p:cNvPr id="3" name="Content Placeholder 2">
            <a:extLst>
              <a:ext uri="{FF2B5EF4-FFF2-40B4-BE49-F238E27FC236}">
                <a16:creationId xmlns:a16="http://schemas.microsoft.com/office/drawing/2014/main" id="{DE4CBCD4-6177-014C-BA02-DA05B475767C}"/>
              </a:ext>
            </a:extLst>
          </p:cNvPr>
          <p:cNvSpPr>
            <a:spLocks noGrp="1"/>
          </p:cNvSpPr>
          <p:nvPr>
            <p:ph idx="1"/>
          </p:nvPr>
        </p:nvSpPr>
        <p:spPr/>
        <p:txBody>
          <a:bodyPr/>
          <a:lstStyle/>
          <a:p>
            <a:r>
              <a:rPr lang="en-US" dirty="0">
                <a:hlinkClick r:id="rId2"/>
              </a:rPr>
              <a:t>https://sraf.nd.edu/loughranmcdonald-master-dictionary/</a:t>
            </a:r>
            <a:endParaRPr lang="en-US" dirty="0"/>
          </a:p>
          <a:p>
            <a:r>
              <a:rPr lang="en-US" dirty="0"/>
              <a:t>Vader is a sentence-level sentiment classifier. It consists of both a lexicon—a list of several thousand words (“unigrams”) labeled from -4 to 4 corresponding to most negative to most positive— and a set of heuristic rules that account for a word’s context within the sentence. </a:t>
            </a:r>
          </a:p>
          <a:p>
            <a:r>
              <a:rPr lang="en-US" dirty="0"/>
              <a:t>Vader assigns a (net) negativity score to a sentence by aggregating across negativity scores of words within the sentence.</a:t>
            </a:r>
          </a:p>
        </p:txBody>
      </p:sp>
      <p:sp>
        <p:nvSpPr>
          <p:cNvPr id="5" name="TextBox 4">
            <a:extLst>
              <a:ext uri="{FF2B5EF4-FFF2-40B4-BE49-F238E27FC236}">
                <a16:creationId xmlns:a16="http://schemas.microsoft.com/office/drawing/2014/main" id="{87C5472A-10B3-0644-9C79-7F587D8B512C}"/>
              </a:ext>
            </a:extLst>
          </p:cNvPr>
          <p:cNvSpPr txBox="1"/>
          <p:nvPr/>
        </p:nvSpPr>
        <p:spPr>
          <a:xfrm>
            <a:off x="1141412" y="1727756"/>
            <a:ext cx="6110342" cy="369332"/>
          </a:xfrm>
          <a:prstGeom prst="rect">
            <a:avLst/>
          </a:prstGeom>
          <a:noFill/>
        </p:spPr>
        <p:txBody>
          <a:bodyPr wrap="square">
            <a:spAutoFit/>
          </a:bodyPr>
          <a:lstStyle/>
          <a:p>
            <a:r>
              <a:rPr lang="en-US" dirty="0"/>
              <a:t>https://</a:t>
            </a:r>
            <a:r>
              <a:rPr lang="en-US" dirty="0" err="1"/>
              <a:t>www.frbsf.org</a:t>
            </a:r>
            <a:r>
              <a:rPr lang="en-US" dirty="0"/>
              <a:t>/economic-research/files/wp2017-01.pdf</a:t>
            </a:r>
          </a:p>
        </p:txBody>
      </p:sp>
    </p:spTree>
    <p:extLst>
      <p:ext uri="{BB962C8B-B14F-4D97-AF65-F5344CB8AC3E}">
        <p14:creationId xmlns:p14="http://schemas.microsoft.com/office/powerpoint/2010/main" val="2917360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A7D8-10D7-4749-A671-C1C30E847A9C}"/>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C9D79312-5191-7046-8825-09D4E2B8784A}"/>
              </a:ext>
            </a:extLst>
          </p:cNvPr>
          <p:cNvSpPr>
            <a:spLocks noGrp="1"/>
          </p:cNvSpPr>
          <p:nvPr>
            <p:ph idx="1"/>
          </p:nvPr>
        </p:nvSpPr>
        <p:spPr/>
        <p:txBody>
          <a:bodyPr/>
          <a:lstStyle/>
          <a:p>
            <a:r>
              <a:rPr lang="en-US" b="1" dirty="0"/>
              <a:t>How it works:</a:t>
            </a:r>
            <a:r>
              <a:rPr lang="en-US" dirty="0"/>
              <a:t>  It counts the number of positive and negative words in the given text. If the number of positives is more than the negatives, it will return a positive sentiment. If both are equal, it will return a neutral sentiment.</a:t>
            </a:r>
          </a:p>
        </p:txBody>
      </p:sp>
    </p:spTree>
    <p:extLst>
      <p:ext uri="{BB962C8B-B14F-4D97-AF65-F5344CB8AC3E}">
        <p14:creationId xmlns:p14="http://schemas.microsoft.com/office/powerpoint/2010/main" val="183516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EE90-E2BE-F543-8878-D85259D3049F}"/>
              </a:ext>
            </a:extLst>
          </p:cNvPr>
          <p:cNvSpPr>
            <a:spLocks noGrp="1"/>
          </p:cNvSpPr>
          <p:nvPr>
            <p:ph type="title"/>
          </p:nvPr>
        </p:nvSpPr>
        <p:spPr/>
        <p:txBody>
          <a:bodyPr/>
          <a:lstStyle/>
          <a:p>
            <a:r>
              <a:rPr lang="en-US" dirty="0"/>
              <a:t>DECISION</a:t>
            </a:r>
          </a:p>
        </p:txBody>
      </p:sp>
      <p:sp>
        <p:nvSpPr>
          <p:cNvPr id="3" name="Content Placeholder 2">
            <a:extLst>
              <a:ext uri="{FF2B5EF4-FFF2-40B4-BE49-F238E27FC236}">
                <a16:creationId xmlns:a16="http://schemas.microsoft.com/office/drawing/2014/main" id="{FAE7EBB3-2C2B-3042-ACDC-691DDC123DD6}"/>
              </a:ext>
            </a:extLst>
          </p:cNvPr>
          <p:cNvSpPr>
            <a:spLocks noGrp="1"/>
          </p:cNvSpPr>
          <p:nvPr>
            <p:ph idx="1"/>
          </p:nvPr>
        </p:nvSpPr>
        <p:spPr/>
        <p:txBody>
          <a:bodyPr/>
          <a:lstStyle/>
          <a:p>
            <a:r>
              <a:rPr lang="en-US" dirty="0"/>
              <a:t>Base Network: TCN </a:t>
            </a:r>
            <a:r>
              <a:rPr lang="en-US"/>
              <a:t>Network – 90+%</a:t>
            </a:r>
            <a:endParaRPr lang="en-US" dirty="0"/>
          </a:p>
          <a:p>
            <a:r>
              <a:rPr lang="en-US" dirty="0"/>
              <a:t>Sentiment Analysis Improvements</a:t>
            </a:r>
          </a:p>
          <a:p>
            <a:pPr marL="0" indent="0">
              <a:buNone/>
            </a:pPr>
            <a:endParaRPr lang="en-US" dirty="0"/>
          </a:p>
        </p:txBody>
      </p:sp>
      <p:graphicFrame>
        <p:nvGraphicFramePr>
          <p:cNvPr id="4" name="Table 4">
            <a:extLst>
              <a:ext uri="{FF2B5EF4-FFF2-40B4-BE49-F238E27FC236}">
                <a16:creationId xmlns:a16="http://schemas.microsoft.com/office/drawing/2014/main" id="{541894F5-954F-E54A-AD55-353A2A3C5818}"/>
              </a:ext>
            </a:extLst>
          </p:cNvPr>
          <p:cNvGraphicFramePr>
            <a:graphicFrameLocks noGrp="1"/>
          </p:cNvGraphicFramePr>
          <p:nvPr>
            <p:extLst>
              <p:ext uri="{D42A27DB-BD31-4B8C-83A1-F6EECF244321}">
                <p14:modId xmlns:p14="http://schemas.microsoft.com/office/powerpoint/2010/main" val="3995130754"/>
              </p:ext>
            </p:extLst>
          </p:nvPr>
        </p:nvGraphicFramePr>
        <p:xfrm>
          <a:off x="1268208" y="3516654"/>
          <a:ext cx="4713044" cy="2595880"/>
        </p:xfrm>
        <a:graphic>
          <a:graphicData uri="http://schemas.openxmlformats.org/drawingml/2006/table">
            <a:tbl>
              <a:tblPr firstRow="1" bandRow="1">
                <a:tableStyleId>{5C22544A-7EE6-4342-B048-85BDC9FD1C3A}</a:tableStyleId>
              </a:tblPr>
              <a:tblGrid>
                <a:gridCol w="1391734">
                  <a:extLst>
                    <a:ext uri="{9D8B030D-6E8A-4147-A177-3AD203B41FA5}">
                      <a16:colId xmlns:a16="http://schemas.microsoft.com/office/drawing/2014/main" val="24662744"/>
                    </a:ext>
                  </a:extLst>
                </a:gridCol>
                <a:gridCol w="3321310">
                  <a:extLst>
                    <a:ext uri="{9D8B030D-6E8A-4147-A177-3AD203B41FA5}">
                      <a16:colId xmlns:a16="http://schemas.microsoft.com/office/drawing/2014/main" val="2804570341"/>
                    </a:ext>
                  </a:extLst>
                </a:gridCol>
              </a:tblGrid>
              <a:tr h="370840">
                <a:tc>
                  <a:txBody>
                    <a:bodyPr/>
                    <a:lstStyle/>
                    <a:p>
                      <a:r>
                        <a:rPr lang="en-US" dirty="0"/>
                        <a:t>Keyword</a:t>
                      </a:r>
                    </a:p>
                  </a:txBody>
                  <a:tcPr/>
                </a:tc>
                <a:tc>
                  <a:txBody>
                    <a:bodyPr/>
                    <a:lstStyle/>
                    <a:p>
                      <a:r>
                        <a:rPr lang="en-US" dirty="0"/>
                        <a:t>Correlation</a:t>
                      </a:r>
                    </a:p>
                  </a:txBody>
                  <a:tcPr/>
                </a:tc>
                <a:extLst>
                  <a:ext uri="{0D108BD9-81ED-4DB2-BD59-A6C34878D82A}">
                    <a16:rowId xmlns:a16="http://schemas.microsoft.com/office/drawing/2014/main" val="2381931433"/>
                  </a:ext>
                </a:extLst>
              </a:tr>
              <a:tr h="370840">
                <a:tc>
                  <a:txBody>
                    <a:bodyPr/>
                    <a:lstStyle/>
                    <a:p>
                      <a:r>
                        <a:rPr lang="en-US" dirty="0"/>
                        <a:t>Financial</a:t>
                      </a:r>
                    </a:p>
                  </a:txBody>
                  <a:tcPr/>
                </a:tc>
                <a:tc>
                  <a:txBody>
                    <a:bodyPr/>
                    <a:lstStyle/>
                    <a:p>
                      <a:r>
                        <a:rPr lang="en-US" dirty="0"/>
                        <a:t>Financial</a:t>
                      </a:r>
                    </a:p>
                  </a:txBody>
                  <a:tcPr/>
                </a:tc>
                <a:extLst>
                  <a:ext uri="{0D108BD9-81ED-4DB2-BD59-A6C34878D82A}">
                    <a16:rowId xmlns:a16="http://schemas.microsoft.com/office/drawing/2014/main" val="2234677658"/>
                  </a:ext>
                </a:extLst>
              </a:tr>
              <a:tr h="370840">
                <a:tc>
                  <a:txBody>
                    <a:bodyPr/>
                    <a:lstStyle/>
                    <a:p>
                      <a:r>
                        <a:rPr lang="en-US" dirty="0"/>
                        <a:t>Energy</a:t>
                      </a:r>
                    </a:p>
                  </a:txBody>
                  <a:tcPr/>
                </a:tc>
                <a:tc>
                  <a:txBody>
                    <a:bodyPr/>
                    <a:lstStyle/>
                    <a:p>
                      <a:r>
                        <a:rPr lang="en-US" dirty="0"/>
                        <a:t>Energy, Oil</a:t>
                      </a:r>
                    </a:p>
                  </a:txBody>
                  <a:tcPr/>
                </a:tc>
                <a:extLst>
                  <a:ext uri="{0D108BD9-81ED-4DB2-BD59-A6C34878D82A}">
                    <a16:rowId xmlns:a16="http://schemas.microsoft.com/office/drawing/2014/main" val="2699609223"/>
                  </a:ext>
                </a:extLst>
              </a:tr>
              <a:tr h="370840">
                <a:tc>
                  <a:txBody>
                    <a:bodyPr/>
                    <a:lstStyle/>
                    <a:p>
                      <a:r>
                        <a:rPr lang="en-US" dirty="0"/>
                        <a:t>Technology</a:t>
                      </a:r>
                    </a:p>
                  </a:txBody>
                  <a:tcPr/>
                </a:tc>
                <a:tc>
                  <a:txBody>
                    <a:bodyPr/>
                    <a:lstStyle/>
                    <a:p>
                      <a:r>
                        <a:rPr lang="en-US" dirty="0"/>
                        <a:t>Consumer Discretionary</a:t>
                      </a:r>
                    </a:p>
                  </a:txBody>
                  <a:tcPr/>
                </a:tc>
                <a:extLst>
                  <a:ext uri="{0D108BD9-81ED-4DB2-BD59-A6C34878D82A}">
                    <a16:rowId xmlns:a16="http://schemas.microsoft.com/office/drawing/2014/main" val="2016298489"/>
                  </a:ext>
                </a:extLst>
              </a:tr>
              <a:tr h="370840">
                <a:tc>
                  <a:txBody>
                    <a:bodyPr/>
                    <a:lstStyle/>
                    <a:p>
                      <a:r>
                        <a:rPr lang="en-US" dirty="0"/>
                        <a:t>Health</a:t>
                      </a:r>
                    </a:p>
                  </a:txBody>
                  <a:tcPr/>
                </a:tc>
                <a:tc>
                  <a:txBody>
                    <a:bodyPr/>
                    <a:lstStyle/>
                    <a:p>
                      <a:r>
                        <a:rPr lang="en-US" dirty="0"/>
                        <a:t>Healthcare</a:t>
                      </a:r>
                    </a:p>
                  </a:txBody>
                  <a:tcPr/>
                </a:tc>
                <a:extLst>
                  <a:ext uri="{0D108BD9-81ED-4DB2-BD59-A6C34878D82A}">
                    <a16:rowId xmlns:a16="http://schemas.microsoft.com/office/drawing/2014/main" val="4047724701"/>
                  </a:ext>
                </a:extLst>
              </a:tr>
              <a:tr h="370840">
                <a:tc>
                  <a:txBody>
                    <a:bodyPr/>
                    <a:lstStyle/>
                    <a:p>
                      <a:r>
                        <a:rPr lang="en-US" dirty="0"/>
                        <a:t>Real estate</a:t>
                      </a:r>
                    </a:p>
                  </a:txBody>
                  <a:tcPr/>
                </a:tc>
                <a:tc>
                  <a:txBody>
                    <a:bodyPr/>
                    <a:lstStyle/>
                    <a:p>
                      <a:r>
                        <a:rPr lang="en-US" dirty="0"/>
                        <a:t>Real estate</a:t>
                      </a:r>
                    </a:p>
                  </a:txBody>
                  <a:tcPr/>
                </a:tc>
                <a:extLst>
                  <a:ext uri="{0D108BD9-81ED-4DB2-BD59-A6C34878D82A}">
                    <a16:rowId xmlns:a16="http://schemas.microsoft.com/office/drawing/2014/main" val="533772482"/>
                  </a:ext>
                </a:extLst>
              </a:tr>
              <a:tr h="370840">
                <a:tc>
                  <a:txBody>
                    <a:bodyPr/>
                    <a:lstStyle/>
                    <a:p>
                      <a:r>
                        <a:rPr lang="en-US" dirty="0"/>
                        <a:t>Conflict</a:t>
                      </a:r>
                    </a:p>
                  </a:txBody>
                  <a:tcPr/>
                </a:tc>
                <a:tc>
                  <a:txBody>
                    <a:bodyPr/>
                    <a:lstStyle/>
                    <a:p>
                      <a:r>
                        <a:rPr lang="en-US" dirty="0"/>
                        <a:t>Consumer Staples</a:t>
                      </a:r>
                    </a:p>
                  </a:txBody>
                  <a:tcPr/>
                </a:tc>
                <a:extLst>
                  <a:ext uri="{0D108BD9-81ED-4DB2-BD59-A6C34878D82A}">
                    <a16:rowId xmlns:a16="http://schemas.microsoft.com/office/drawing/2014/main" val="3486703671"/>
                  </a:ext>
                </a:extLst>
              </a:tr>
            </a:tbl>
          </a:graphicData>
        </a:graphic>
      </p:graphicFrame>
      <p:pic>
        <p:nvPicPr>
          <p:cNvPr id="5" name="Picture 2">
            <a:extLst>
              <a:ext uri="{FF2B5EF4-FFF2-40B4-BE49-F238E27FC236}">
                <a16:creationId xmlns:a16="http://schemas.microsoft.com/office/drawing/2014/main" id="{132EEFE0-395F-2743-BE8A-A804020343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62820" y="3429000"/>
            <a:ext cx="2974328" cy="244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75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Final 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417" y="1464776"/>
            <a:ext cx="1442423" cy="1442423"/>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5487609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6660102"/>
              </p:ext>
            </p:extLst>
          </p:nvPr>
        </p:nvGraphicFramePr>
        <p:xfrm>
          <a:off x="4175923" y="30480"/>
          <a:ext cx="7803100" cy="6591186"/>
        </p:xfrm>
        <a:graphic>
          <a:graphicData uri="http://schemas.openxmlformats.org/drawingml/2006/table">
            <a:tbl>
              <a:tblPr firstRow="1" bandRow="1">
                <a:tableStyleId>{5C22544A-7EE6-4342-B048-85BDC9FD1C3A}</a:tableStyleId>
              </a:tblPr>
              <a:tblGrid>
                <a:gridCol w="1515167">
                  <a:extLst>
                    <a:ext uri="{9D8B030D-6E8A-4147-A177-3AD203B41FA5}">
                      <a16:colId xmlns:a16="http://schemas.microsoft.com/office/drawing/2014/main" val="3004956712"/>
                    </a:ext>
                  </a:extLst>
                </a:gridCol>
                <a:gridCol w="3686900">
                  <a:extLst>
                    <a:ext uri="{9D8B030D-6E8A-4147-A177-3AD203B41FA5}">
                      <a16:colId xmlns:a16="http://schemas.microsoft.com/office/drawing/2014/main" val="2212992145"/>
                    </a:ext>
                  </a:extLst>
                </a:gridCol>
                <a:gridCol w="2601033">
                  <a:extLst>
                    <a:ext uri="{9D8B030D-6E8A-4147-A177-3AD203B41FA5}">
                      <a16:colId xmlns:a16="http://schemas.microsoft.com/office/drawing/2014/main" val="1853068737"/>
                    </a:ext>
                  </a:extLst>
                </a:gridCol>
              </a:tblGrid>
              <a:tr h="296352">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450970">
                <a:tc>
                  <a:txBody>
                    <a:bodyPr/>
                    <a:lstStyle/>
                    <a:p>
                      <a:r>
                        <a:rPr lang="en-US" sz="1200" dirty="0"/>
                        <a:t>1</a:t>
                      </a:r>
                    </a:p>
                  </a:txBody>
                  <a:tcPr marL="167640" marR="167640" marT="83820" marB="83820"/>
                </a:tc>
                <a:tc>
                  <a:txBody>
                    <a:bodyPr/>
                    <a:lstStyle/>
                    <a:p>
                      <a:r>
                        <a:rPr lang="en-US" sz="1200" dirty="0"/>
                        <a:t>Temporal Convolutional Network Analysis</a:t>
                      </a:r>
                    </a:p>
                    <a:p>
                      <a:r>
                        <a:rPr lang="en-US" sz="1200" dirty="0">
                          <a:solidFill>
                            <a:schemeClr val="tx2"/>
                          </a:solidFill>
                          <a:hlinkClick r:id="rId4">
                            <a:extLst>
                              <a:ext uri="{A12FA001-AC4F-418D-AE19-62706E023703}">
                                <ahyp:hlinkClr xmlns:ahyp="http://schemas.microsoft.com/office/drawing/2018/hyperlinkcolor" val="tx"/>
                              </a:ext>
                            </a:extLst>
                          </a:hlinkClick>
                        </a:rPr>
                        <a:t>https://github.com/unit8co/darts</a:t>
                      </a:r>
                      <a:r>
                        <a:rPr lang="en-US" sz="1200" dirty="0">
                          <a:solidFill>
                            <a:schemeClr val="tx2"/>
                          </a:solidFill>
                        </a:rPr>
                        <a:t> </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1069444">
                <a:tc>
                  <a:txBody>
                    <a:bodyPr/>
                    <a:lstStyle/>
                    <a:p>
                      <a:r>
                        <a:rPr lang="en-US" sz="1200" dirty="0"/>
                        <a:t>2/3</a:t>
                      </a:r>
                    </a:p>
                  </a:txBody>
                  <a:tcPr marL="167640" marR="167640" marT="83820" marB="83820"/>
                </a:tc>
                <a:tc>
                  <a:txBody>
                    <a:bodyPr/>
                    <a:lstStyle/>
                    <a:p>
                      <a:r>
                        <a:rPr lang="en-US" sz="1200" dirty="0"/>
                        <a:t>Standard TCN - Dilated Convolutional Layers</a:t>
                      </a:r>
                    </a:p>
                    <a:p>
                      <a:r>
                        <a:rPr lang="en-US" sz="1200" dirty="0">
                          <a:solidFill>
                            <a:schemeClr val="tx2"/>
                          </a:solidFill>
                          <a:hlinkClick r:id="rId5">
                            <a:extLst>
                              <a:ext uri="{A12FA001-AC4F-418D-AE19-62706E023703}">
                                <ahyp:hlinkClr xmlns:ahyp="http://schemas.microsoft.com/office/drawing/2018/hyperlinkcolor" val="tx"/>
                              </a:ext>
                            </a:extLst>
                          </a:hlinkClick>
                        </a:rPr>
                        <a:t>https://towardsdatascience.com/temporal-coils-intro-to-temporal-convolutional-networks-for-time-series-forecasting-in-python-5907c04febc6</a:t>
                      </a:r>
                      <a:r>
                        <a:rPr lang="en-US" sz="1200" dirty="0">
                          <a:solidFill>
                            <a:schemeClr val="tx2"/>
                          </a:solidFill>
                        </a:rPr>
                        <a:t> </a:t>
                      </a:r>
                    </a:p>
                    <a:p>
                      <a:r>
                        <a:rPr lang="en-US" sz="1200" dirty="0">
                          <a:solidFill>
                            <a:schemeClr val="tx2"/>
                          </a:solidFill>
                          <a:hlinkClick r:id="rId6">
                            <a:extLst>
                              <a:ext uri="{A12FA001-AC4F-418D-AE19-62706E023703}">
                                <ahyp:hlinkClr xmlns:ahyp="http://schemas.microsoft.com/office/drawing/2018/hyperlinkcolor" val="tx"/>
                              </a:ext>
                            </a:extLst>
                          </a:hlinkClick>
                        </a:rPr>
                        <a:t>https://github.com/philipperemy/keras-tcn</a:t>
                      </a:r>
                      <a:r>
                        <a:rPr lang="en-US" sz="1200" dirty="0">
                          <a:solidFill>
                            <a:schemeClr val="tx2"/>
                          </a:solidFill>
                        </a:rPr>
                        <a:t> </a:t>
                      </a:r>
                    </a:p>
                    <a:p>
                      <a:r>
                        <a:rPr lang="en-US" sz="1200" dirty="0">
                          <a:solidFill>
                            <a:schemeClr val="tx2"/>
                          </a:solidFill>
                          <a:hlinkClick r:id="rId7">
                            <a:extLst>
                              <a:ext uri="{A12FA001-AC4F-418D-AE19-62706E023703}">
                                <ahyp:hlinkClr xmlns:ahyp="http://schemas.microsoft.com/office/drawing/2018/hyperlinkcolor" val="tx"/>
                              </a:ext>
                            </a:extLst>
                          </a:hlinkClick>
                        </a:rPr>
                        <a:t>https://www.frbsf.org/economic-research/indicators-data/daily-news-sentiment-index/</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4091832062"/>
                  </a:ext>
                </a:extLst>
              </a:tr>
              <a:tr h="605589">
                <a:tc>
                  <a:txBody>
                    <a:bodyPr/>
                    <a:lstStyle/>
                    <a:p>
                      <a:r>
                        <a:rPr lang="en-US" sz="1200" dirty="0"/>
                        <a:t>4/5</a:t>
                      </a:r>
                    </a:p>
                  </a:txBody>
                  <a:tcPr marL="167640" marR="167640" marT="83820" marB="83820"/>
                </a:tc>
                <a:tc>
                  <a:txBody>
                    <a:bodyPr/>
                    <a:lstStyle/>
                    <a:p>
                      <a:r>
                        <a:rPr lang="en-US" sz="1200" dirty="0"/>
                        <a:t>Deep TCN</a:t>
                      </a:r>
                    </a:p>
                    <a:p>
                      <a:r>
                        <a:rPr lang="en-US" sz="1200" dirty="0">
                          <a:solidFill>
                            <a:schemeClr val="tx2"/>
                          </a:solidFill>
                          <a:hlinkClick r:id="rId8">
                            <a:extLst>
                              <a:ext uri="{A12FA001-AC4F-418D-AE19-62706E023703}">
                                <ahyp:hlinkClr xmlns:ahyp="http://schemas.microsoft.com/office/drawing/2018/hyperlinkcolor" val="tx"/>
                              </a:ext>
                            </a:extLst>
                          </a:hlinkClick>
                        </a:rPr>
                        <a:t>http://www.gm.fh-koeln.de/ciopwebpub/Thill20a.d/bioma2020-tcn.pdf</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760207">
                <a:tc>
                  <a:txBody>
                    <a:bodyPr/>
                    <a:lstStyle/>
                    <a:p>
                      <a:r>
                        <a:rPr lang="en-US" sz="1200" dirty="0"/>
                        <a:t>6/7</a:t>
                      </a:r>
                    </a:p>
                  </a:txBody>
                  <a:tcPr marL="167640" marR="167640" marT="83820" marB="83820"/>
                </a:tc>
                <a:tc>
                  <a:txBody>
                    <a:bodyPr/>
                    <a:lstStyle/>
                    <a:p>
                      <a:r>
                        <a:rPr lang="en-US" sz="1200" dirty="0">
                          <a:solidFill>
                            <a:schemeClr val="tx1"/>
                          </a:solidFill>
                        </a:rPr>
                        <a:t>N-BEAT - Neural Basis Expansion Analysis Time Series Forecasting</a:t>
                      </a:r>
                    </a:p>
                    <a:p>
                      <a:r>
                        <a:rPr lang="en-US" sz="1200" dirty="0">
                          <a:solidFill>
                            <a:schemeClr val="tx2"/>
                          </a:solidFill>
                          <a:hlinkClick r:id="rId9">
                            <a:extLst>
                              <a:ext uri="{A12FA001-AC4F-418D-AE19-62706E023703}">
                                <ahyp:hlinkClr xmlns:ahyp="http://schemas.microsoft.com/office/drawing/2018/hyperlinkcolor" val="tx"/>
                              </a:ext>
                            </a:extLst>
                          </a:hlinkClick>
                        </a:rPr>
                        <a:t>https://unit8co.github.io/darts/examples/07-NBEATS-examples.html</a:t>
                      </a:r>
                      <a:r>
                        <a:rPr lang="en-US" sz="1200" dirty="0">
                          <a:solidFill>
                            <a:schemeClr val="tx2"/>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2448084391"/>
                  </a:ext>
                </a:extLst>
              </a:tr>
              <a:tr h="1687917">
                <a:tc>
                  <a:txBody>
                    <a:bodyPr/>
                    <a:lstStyle/>
                    <a:p>
                      <a:r>
                        <a:rPr lang="en-US" sz="1200" dirty="0"/>
                        <a:t>8/9</a:t>
                      </a:r>
                    </a:p>
                  </a:txBody>
                  <a:tcPr marL="167640" marR="167640" marT="83820" marB="83820"/>
                </a:tc>
                <a:tc>
                  <a:txBody>
                    <a:bodyPr/>
                    <a:lstStyle/>
                    <a:p>
                      <a:r>
                        <a:rPr lang="en-US" sz="1200" dirty="0"/>
                        <a:t>Temporal </a:t>
                      </a:r>
                      <a:r>
                        <a:rPr lang="en-US" sz="1200"/>
                        <a:t>Fusion Transformer</a:t>
                      </a:r>
                      <a:endParaRPr lang="en-US" sz="1200" dirty="0"/>
                    </a:p>
                    <a:p>
                      <a:r>
                        <a:rPr lang="en-US" sz="1200" dirty="0">
                          <a:solidFill>
                            <a:schemeClr val="tx2"/>
                          </a:solidFill>
                          <a:hlinkClick r:id="rId10">
                            <a:extLst>
                              <a:ext uri="{A12FA001-AC4F-418D-AE19-62706E023703}">
                                <ahyp:hlinkClr xmlns:ahyp="http://schemas.microsoft.com/office/drawing/2018/hyperlinkcolor" val="tx"/>
                              </a:ext>
                            </a:extLst>
                          </a:hlinkClick>
                        </a:rPr>
                        <a:t>https://ai.googleblog.com/2021/12/interpretable-deep-learning-for-time.html</a:t>
                      </a:r>
                      <a:r>
                        <a:rPr lang="en-US" sz="1200" dirty="0">
                          <a:solidFill>
                            <a:schemeClr val="tx2"/>
                          </a:solidFill>
                        </a:rPr>
                        <a:t> </a:t>
                      </a:r>
                    </a:p>
                    <a:p>
                      <a:r>
                        <a:rPr lang="en-US" sz="1200" dirty="0">
                          <a:solidFill>
                            <a:schemeClr val="tx2"/>
                          </a:solidFill>
                          <a:hlinkClick r:id="rId11">
                            <a:extLst>
                              <a:ext uri="{A12FA001-AC4F-418D-AE19-62706E023703}">
                                <ahyp:hlinkClr xmlns:ahyp="http://schemas.microsoft.com/office/drawing/2018/hyperlinkcolor" val="tx"/>
                              </a:ext>
                            </a:extLst>
                          </a:hlinkClick>
                        </a:rPr>
                        <a:t>https://towardsdatascience.com/temporal-fusion-transformer-a-primer-on-deep-forecasting-in-python-4eb37f3f3594</a:t>
                      </a:r>
                      <a:r>
                        <a:rPr lang="en-US" sz="1200" dirty="0">
                          <a:solidFill>
                            <a:schemeClr val="tx2"/>
                          </a:solidFill>
                        </a:rPr>
                        <a:t> </a:t>
                      </a:r>
                    </a:p>
                    <a:p>
                      <a:r>
                        <a:rPr lang="en-US" sz="1200" dirty="0">
                          <a:solidFill>
                            <a:schemeClr val="tx2"/>
                          </a:solidFill>
                          <a:hlinkClick r:id="rId12">
                            <a:extLst>
                              <a:ext uri="{A12FA001-AC4F-418D-AE19-62706E023703}">
                                <ahyp:hlinkClr xmlns:ahyp="http://schemas.microsoft.com/office/drawing/2018/hyperlinkcolor" val="tx"/>
                              </a:ext>
                            </a:extLst>
                          </a:hlinkClick>
                        </a:rPr>
                        <a:t>https://unit8co.github.io/darts/examples/13-TFT-examples.html</a:t>
                      </a:r>
                      <a:r>
                        <a:rPr lang="en-US" sz="1200" dirty="0">
                          <a:solidFill>
                            <a:schemeClr val="tx2"/>
                          </a:solidFill>
                        </a:rPr>
                        <a:t> </a:t>
                      </a:r>
                    </a:p>
                  </a:txBody>
                  <a:tcPr marL="167640" marR="167640" marT="83820" marB="83820"/>
                </a:tc>
                <a:tc>
                  <a:txBody>
                    <a:bodyPr/>
                    <a:lstStyle/>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296352">
                <a:tc>
                  <a:txBody>
                    <a:bodyPr/>
                    <a:lstStyle/>
                    <a:p>
                      <a:r>
                        <a:rPr lang="en-US" sz="1200" dirty="0"/>
                        <a:t>10</a:t>
                      </a:r>
                    </a:p>
                  </a:txBody>
                  <a:tcPr marL="167640" marR="167640" marT="83820" marB="83820"/>
                </a:tc>
                <a:tc>
                  <a:txBody>
                    <a:bodyPr/>
                    <a:lstStyle/>
                    <a:p>
                      <a:r>
                        <a:rPr lang="en-US" sz="1200" dirty="0"/>
                        <a:t>Spring Break</a:t>
                      </a: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2734885658"/>
                  </a:ext>
                </a:extLst>
              </a:tr>
              <a:tr h="605589">
                <a:tc>
                  <a:txBody>
                    <a:bodyPr/>
                    <a:lstStyle/>
                    <a:p>
                      <a:r>
                        <a:rPr lang="en-US" sz="1200" dirty="0"/>
                        <a:t>11/12/13</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Goal: Best Network for Temporal prediction of time series data (e.g. market data)</a:t>
                      </a:r>
                    </a:p>
                  </a:txBody>
                  <a:tcPr marL="167640" marR="167640" marT="83820" marB="83820"/>
                </a:tc>
                <a:tc>
                  <a:txBody>
                    <a:bodyPr/>
                    <a:lstStyle/>
                    <a:p>
                      <a:r>
                        <a:rPr lang="en-US" sz="1200" dirty="0"/>
                        <a:t>Summary of results </a:t>
                      </a:r>
                    </a:p>
                  </a:txBody>
                  <a:tcPr marL="167640" marR="167640" marT="83820" marB="83820"/>
                </a:tc>
                <a:extLst>
                  <a:ext uri="{0D108BD9-81ED-4DB2-BD59-A6C34878D82A}">
                    <a16:rowId xmlns:a16="http://schemas.microsoft.com/office/drawing/2014/main" val="2127929524"/>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1354"/>
            <a:ext cx="647700" cy="647700"/>
          </a:xfrm>
          <a:prstGeom prst="rect">
            <a:avLst/>
          </a:prstGeom>
        </p:spPr>
      </p:pic>
      <p:pic>
        <p:nvPicPr>
          <p:cNvPr id="65" name="Graphic 64" descr="Checkbox Checked with solid fill">
            <a:extLst>
              <a:ext uri="{FF2B5EF4-FFF2-40B4-BE49-F238E27FC236}">
                <a16:creationId xmlns:a16="http://schemas.microsoft.com/office/drawing/2014/main" id="{CA48A761-9F7A-E941-9659-60B98CEBA0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899048"/>
            <a:ext cx="647700" cy="647700"/>
          </a:xfrm>
          <a:prstGeom prst="rect">
            <a:avLst/>
          </a:prstGeom>
        </p:spPr>
      </p:pic>
      <p:pic>
        <p:nvPicPr>
          <p:cNvPr id="66" name="Graphic 65" descr="Checkbox Checked with solid fill">
            <a:extLst>
              <a:ext uri="{FF2B5EF4-FFF2-40B4-BE49-F238E27FC236}">
                <a16:creationId xmlns:a16="http://schemas.microsoft.com/office/drawing/2014/main" id="{8347E073-F0C5-EE4A-BA86-33CC139B73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2355579"/>
            <a:ext cx="647700" cy="647700"/>
          </a:xfrm>
          <a:prstGeom prst="rect">
            <a:avLst/>
          </a:prstGeom>
        </p:spPr>
      </p:pic>
      <p:pic>
        <p:nvPicPr>
          <p:cNvPr id="67" name="Graphic 66" descr="Checkbox Checked with solid fill">
            <a:extLst>
              <a:ext uri="{FF2B5EF4-FFF2-40B4-BE49-F238E27FC236}">
                <a16:creationId xmlns:a16="http://schemas.microsoft.com/office/drawing/2014/main" id="{2C41A192-948F-1C43-A7E1-1D18BE1B27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91912"/>
            <a:ext cx="647700" cy="647700"/>
          </a:xfrm>
          <a:prstGeom prst="rect">
            <a:avLst/>
          </a:prstGeom>
        </p:spPr>
      </p:pic>
      <p:pic>
        <p:nvPicPr>
          <p:cNvPr id="68" name="Graphic 67" descr="Checkbox Checked with solid fill">
            <a:extLst>
              <a:ext uri="{FF2B5EF4-FFF2-40B4-BE49-F238E27FC236}">
                <a16:creationId xmlns:a16="http://schemas.microsoft.com/office/drawing/2014/main" id="{68646686-08C0-1149-B715-9BB58E4442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944258"/>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92500" lnSpcReduction="20000"/>
          </a:bodyPr>
          <a:lstStyle/>
          <a:p>
            <a:r>
              <a:rPr lang="en-US" sz="1400" dirty="0">
                <a:solidFill>
                  <a:schemeClr val="bg1"/>
                </a:solidFill>
              </a:rPr>
              <a:t>Time series analysis is widely used in fields such as business, economics, finance, science, and engineering.</a:t>
            </a:r>
          </a:p>
          <a:p>
            <a:r>
              <a:rPr lang="en-US" sz="1400" dirty="0">
                <a:solidFill>
                  <a:schemeClr val="bg1"/>
                </a:solidFill>
              </a:rPr>
              <a:t>Our approach seeks to identify shifting economic phase and provide a framework for making asset allocation decisions according to the probability that asset may outperform or underperform.</a:t>
            </a:r>
          </a:p>
          <a:p>
            <a:r>
              <a:rPr lang="en-US" sz="1400" dirty="0">
                <a:solidFill>
                  <a:schemeClr val="bg1"/>
                </a:solidFill>
              </a:rPr>
              <a:t>Temporal Convolutional Networks have recently been applied to time series data where longer term memory of seasonality of the dataset are required</a:t>
            </a:r>
          </a:p>
          <a:p>
            <a:r>
              <a:rPr lang="en-US" sz="1400" dirty="0">
                <a:solidFill>
                  <a:schemeClr val="bg1"/>
                </a:solidFill>
              </a:rPr>
              <a:t>Research Encoder/Decoder and Knowledge Driven Event Embedding </a:t>
            </a:r>
          </a:p>
          <a:p>
            <a:pPr marL="0" indent="0">
              <a:buNone/>
            </a:pPr>
            <a:endParaRPr lang="en-US"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3"/>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142089409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B) Research: GA</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r>
              <a:rPr lang="en-US" sz="1400">
                <a:solidFill>
                  <a:srgbClr val="FFFFFF"/>
                </a:solidFill>
              </a:rPr>
              <a:t>The most common task to find parameters at which a particular function reaches its maxima value</a:t>
            </a:r>
          </a:p>
          <a:p>
            <a:pPr lvl="1"/>
            <a:r>
              <a:rPr lang="en-US" sz="1400">
                <a:solidFill>
                  <a:srgbClr val="FFFFFF"/>
                </a:solidFill>
              </a:rPr>
              <a:t>Black-box</a:t>
            </a:r>
          </a:p>
          <a:p>
            <a:pPr lvl="1"/>
            <a:r>
              <a:rPr lang="en-US" sz="1400">
                <a:solidFill>
                  <a:srgbClr val="FFFFFF"/>
                </a:solidFill>
              </a:rPr>
              <a:t>Gene Encoding</a:t>
            </a:r>
          </a:p>
          <a:p>
            <a:pPr lvl="1"/>
            <a:r>
              <a:rPr lang="en-US" sz="1400">
                <a:solidFill>
                  <a:srgbClr val="FFFFFF"/>
                </a:solidFill>
              </a:rPr>
              <a:t>Adaptive GA</a:t>
            </a:r>
          </a:p>
          <a:p>
            <a:r>
              <a:rPr lang="en-US" sz="1400">
                <a:solidFill>
                  <a:srgbClr val="FFFFFF"/>
                </a:solidFill>
              </a:rPr>
              <a:t>Determine fitness function and architecture of genetic algorithms</a:t>
            </a:r>
          </a:p>
          <a:p>
            <a:r>
              <a:rPr lang="en-US" sz="1400">
                <a:solidFill>
                  <a:srgbClr val="FFFFFF"/>
                </a:solidFill>
              </a:rPr>
              <a:t>Can an adaptive approach to selecting GA parameters be applied</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Genetic algorithms for feature selection | Neural Designer">
            <a:extLst>
              <a:ext uri="{FF2B5EF4-FFF2-40B4-BE49-F238E27FC236}">
                <a16:creationId xmlns:a16="http://schemas.microsoft.com/office/drawing/2014/main" id="{E29D893B-9BFA-FC40-A30D-F612AAA14E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04521"/>
            <a:ext cx="6844045" cy="364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6630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lvl="0"/>
            <a:r>
              <a:rPr lang="en-US" sz="1400" dirty="0">
                <a:solidFill>
                  <a:schemeClr val="bg1"/>
                </a:solidFill>
              </a:rPr>
              <a:t>Apply TCN network design and genetic algorithm approach to time series problem</a:t>
            </a:r>
          </a:p>
          <a:p>
            <a:pPr lvl="0"/>
            <a:r>
              <a:rPr lang="en-US" sz="1400" dirty="0">
                <a:solidFill>
                  <a:schemeClr val="bg1"/>
                </a:solidFill>
              </a:rPr>
              <a:t>Goal: Compare backpropagation to evolutionary approach</a:t>
            </a:r>
          </a:p>
          <a:p>
            <a:pPr lvl="0"/>
            <a:r>
              <a:rPr lang="en-US" sz="1400" dirty="0">
                <a:solidFill>
                  <a:schemeClr val="bg1"/>
                </a:solidFill>
              </a:rPr>
              <a:t>Output experiments across</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16" name="Diagram 15">
            <a:extLst>
              <a:ext uri="{FF2B5EF4-FFF2-40B4-BE49-F238E27FC236}">
                <a16:creationId xmlns:a16="http://schemas.microsoft.com/office/drawing/2014/main" id="{D0255BD7-804A-7F46-A96D-AE6D4EA86C5B}"/>
              </a:ext>
            </a:extLst>
          </p:cNvPr>
          <p:cNvGraphicFramePr/>
          <p:nvPr>
            <p:extLst>
              <p:ext uri="{D42A27DB-BD31-4B8C-83A1-F6EECF244321}">
                <p14:modId xmlns:p14="http://schemas.microsoft.com/office/powerpoint/2010/main" val="3863572841"/>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37759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77500" lnSpcReduction="20000"/>
          </a:bodyPr>
          <a:lstStyle/>
          <a:p>
            <a:pPr lvl="0"/>
            <a:r>
              <a:rPr lang="en-US" dirty="0">
                <a:solidFill>
                  <a:schemeClr val="bg1"/>
                </a:solidFill>
              </a:rPr>
              <a:t>Knowledge driven events (negative effects causing abrupt changes)</a:t>
            </a:r>
          </a:p>
          <a:p>
            <a:pPr lvl="1"/>
            <a:r>
              <a:rPr lang="en-US" dirty="0">
                <a:solidFill>
                  <a:schemeClr val="bg1"/>
                </a:solidFill>
              </a:rPr>
              <a:t>Incorporate abrupt model (negative effect)</a:t>
            </a:r>
          </a:p>
          <a:p>
            <a:pPr lvl="0"/>
            <a:r>
              <a:rPr lang="en-US" dirty="0">
                <a:solidFill>
                  <a:schemeClr val="bg1"/>
                </a:solidFill>
              </a:rPr>
              <a:t>Continuous learning (stream real-time data)</a:t>
            </a:r>
          </a:p>
          <a:p>
            <a:pPr lvl="0"/>
            <a:r>
              <a:rPr lang="en-US" dirty="0">
                <a:solidFill>
                  <a:schemeClr val="bg1"/>
                </a:solidFill>
              </a:rPr>
              <a:t>Output experiments across more recent designs (knowledge graphs / news events / current stock data)  </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36" name="Diagram 35">
            <a:extLst>
              <a:ext uri="{FF2B5EF4-FFF2-40B4-BE49-F238E27FC236}">
                <a16:creationId xmlns:a16="http://schemas.microsoft.com/office/drawing/2014/main" id="{4ECE9990-1C25-9E4E-A43F-ADB916274466}"/>
              </a:ext>
            </a:extLst>
          </p:cNvPr>
          <p:cNvGraphicFramePr/>
          <p:nvPr>
            <p:extLst>
              <p:ext uri="{D42A27DB-BD31-4B8C-83A1-F6EECF244321}">
                <p14:modId xmlns:p14="http://schemas.microsoft.com/office/powerpoint/2010/main" val="3391822877"/>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59055"/>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60D1DD-8F1E-1941-83EF-8B93CFB56BE4}"/>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Correlation</a:t>
            </a:r>
          </a:p>
        </p:txBody>
      </p:sp>
      <p:sp>
        <p:nvSpPr>
          <p:cNvPr id="13" name="Content Placeholder 12">
            <a:extLst>
              <a:ext uri="{FF2B5EF4-FFF2-40B4-BE49-F238E27FC236}">
                <a16:creationId xmlns:a16="http://schemas.microsoft.com/office/drawing/2014/main" id="{1907A9E9-5D97-4598-9F2F-73745AACBAAB}"/>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Economic sentiment</a:t>
            </a:r>
          </a:p>
          <a:p>
            <a:r>
              <a:rPr lang="en-US" sz="1400" dirty="0">
                <a:solidFill>
                  <a:srgbClr val="FFFFFF"/>
                </a:solidFill>
              </a:rPr>
              <a:t>World conflict?</a:t>
            </a:r>
          </a:p>
          <a:p>
            <a:r>
              <a:rPr lang="en-US" sz="1400" dirty="0">
                <a:solidFill>
                  <a:srgbClr val="FFFFFF"/>
                </a:solidFill>
              </a:rPr>
              <a:t>Oil?</a:t>
            </a:r>
          </a:p>
          <a:p>
            <a:r>
              <a:rPr lang="en-US" sz="1400" dirty="0">
                <a:solidFill>
                  <a:srgbClr val="FFFFFF"/>
                </a:solidFill>
              </a:rPr>
              <a:t>Industrials?</a:t>
            </a:r>
          </a:p>
          <a:p>
            <a:r>
              <a:rPr lang="en-US" sz="1400" dirty="0">
                <a:solidFill>
                  <a:srgbClr val="FFFFFF"/>
                </a:solidFill>
              </a:rPr>
              <a:t>Technology?</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C966D920-DB4F-5349-8677-4CCAD9394F86}"/>
              </a:ext>
            </a:extLst>
          </p:cNvPr>
          <p:cNvPicPr>
            <a:picLocks noChangeAspect="1"/>
          </p:cNvPicPr>
          <p:nvPr/>
        </p:nvPicPr>
        <p:blipFill>
          <a:blip r:embed="rId3"/>
          <a:stretch>
            <a:fillRect/>
          </a:stretch>
        </p:blipFill>
        <p:spPr>
          <a:xfrm>
            <a:off x="4052671" y="858922"/>
            <a:ext cx="8135185" cy="4840434"/>
          </a:xfrm>
          <a:prstGeom prst="rect">
            <a:avLst/>
          </a:prstGeom>
        </p:spPr>
      </p:pic>
      <p:sp>
        <p:nvSpPr>
          <p:cNvPr id="10" name="Rectangle 9">
            <a:extLst>
              <a:ext uri="{FF2B5EF4-FFF2-40B4-BE49-F238E27FC236}">
                <a16:creationId xmlns:a16="http://schemas.microsoft.com/office/drawing/2014/main" id="{081BCB18-0020-104C-B66F-68A4E82B6C06}"/>
              </a:ext>
            </a:extLst>
          </p:cNvPr>
          <p:cNvSpPr/>
          <p:nvPr/>
        </p:nvSpPr>
        <p:spPr>
          <a:xfrm>
            <a:off x="10857297" y="3452283"/>
            <a:ext cx="596766" cy="43632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5" name="Graphic 74" descr="Checkbox Checked with solid fill">
            <a:extLst>
              <a:ext uri="{FF2B5EF4-FFF2-40B4-BE49-F238E27FC236}">
                <a16:creationId xmlns:a16="http://schemas.microsoft.com/office/drawing/2014/main" id="{90EA4FD3-DB44-7A40-8403-23EA421CF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7941" y="2204819"/>
            <a:ext cx="435747" cy="435747"/>
          </a:xfrm>
          <a:prstGeom prst="rect">
            <a:avLst/>
          </a:prstGeom>
        </p:spPr>
      </p:pic>
      <p:sp>
        <p:nvSpPr>
          <p:cNvPr id="11" name="TextBox 10">
            <a:extLst>
              <a:ext uri="{FF2B5EF4-FFF2-40B4-BE49-F238E27FC236}">
                <a16:creationId xmlns:a16="http://schemas.microsoft.com/office/drawing/2014/main" id="{BDAD44FF-F7EA-7D44-A5D6-6C4305E97FB6}"/>
              </a:ext>
            </a:extLst>
          </p:cNvPr>
          <p:cNvSpPr txBox="1"/>
          <p:nvPr/>
        </p:nvSpPr>
        <p:spPr>
          <a:xfrm>
            <a:off x="4117534" y="5909345"/>
            <a:ext cx="6156237" cy="646331"/>
          </a:xfrm>
          <a:prstGeom prst="rect">
            <a:avLst/>
          </a:prstGeom>
          <a:noFill/>
        </p:spPr>
        <p:txBody>
          <a:bodyPr wrap="none" rtlCol="0">
            <a:spAutoFit/>
          </a:bodyPr>
          <a:lstStyle/>
          <a:p>
            <a:r>
              <a:rPr lang="en-US" dirty="0"/>
              <a:t>Look at multidimensional on sentiment (not just positive/negative) </a:t>
            </a:r>
          </a:p>
          <a:p>
            <a:r>
              <a:rPr lang="en-US"/>
              <a:t>– </a:t>
            </a:r>
            <a:r>
              <a:rPr lang="en-US" dirty="0"/>
              <a:t>are there </a:t>
            </a:r>
            <a:r>
              <a:rPr lang="en-US"/>
              <a:t>elements beyond </a:t>
            </a:r>
            <a:r>
              <a:rPr lang="en-US" dirty="0"/>
              <a:t>an aggregate sentiment?</a:t>
            </a:r>
          </a:p>
        </p:txBody>
      </p:sp>
    </p:spTree>
    <p:extLst>
      <p:ext uri="{BB962C8B-B14F-4D97-AF65-F5344CB8AC3E}">
        <p14:creationId xmlns:p14="http://schemas.microsoft.com/office/powerpoint/2010/main" val="2071001774"/>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dirty="0"/>
              <a:t>Our approach seeks to identify shifting economic phase and provide a framework for making asset allocation decisions according to the probability that asset may outperform or underperform.</a:t>
            </a:r>
          </a:p>
          <a:p>
            <a:pPr lvl="1">
              <a:lnSpc>
                <a:spcPct val="110000"/>
              </a:lnSpc>
            </a:pPr>
            <a:r>
              <a:rPr lang="en-US" sz="1400" dirty="0"/>
              <a:t>In intermediate-term how is asset performance driven by interest rates and inflation?</a:t>
            </a:r>
          </a:p>
          <a:p>
            <a:pPr lvl="1">
              <a:lnSpc>
                <a:spcPct val="110000"/>
              </a:lnSpc>
            </a:pPr>
            <a:r>
              <a:rPr lang="en-US" sz="1400" dirty="0"/>
              <a:t>Can we determine sector performance based on the business cycle (early, mid, late, recession)?</a:t>
            </a:r>
          </a:p>
          <a:p>
            <a:pPr lvl="1">
              <a:lnSpc>
                <a:spcPct val="110000"/>
              </a:lnSpc>
            </a:pPr>
            <a:r>
              <a:rPr lang="en-US" sz="1400" dirty="0"/>
              <a:t>Can we manage extrapolation bias (too much emphasis on recent price movements)?</a:t>
            </a:r>
          </a:p>
          <a:p>
            <a:pPr lvl="1">
              <a:lnSpc>
                <a:spcPct val="110000"/>
              </a:lnSpc>
            </a:pPr>
            <a:r>
              <a:rPr lang="en-US" sz="1400" dirty="0"/>
              <a:t>Can we improve accuracy of phase identification?</a:t>
            </a:r>
          </a:p>
          <a:p>
            <a:pPr>
              <a:lnSpc>
                <a:spcPct val="110000"/>
              </a:lnSpc>
            </a:pPr>
            <a:endParaRPr lang="en-US" sz="1400" dirty="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2840167154"/>
              </p:ext>
            </p:extLst>
          </p:nvPr>
        </p:nvGraphicFramePr>
        <p:xfrm>
          <a:off x="4246121" y="161383"/>
          <a:ext cx="7732902" cy="1745829"/>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14/15</a:t>
                      </a:r>
                    </a:p>
                  </a:txBody>
                  <a:tcPr marL="167640" marR="167640" marT="83820" marB="83820"/>
                </a:tc>
                <a:tc>
                  <a:txBody>
                    <a:bodyPr/>
                    <a:lstStyle/>
                    <a:p>
                      <a:r>
                        <a:rPr lang="en-US" sz="1200" dirty="0"/>
                        <a:t>Knowledge-Driven Based event embedding </a:t>
                      </a:r>
                    </a:p>
                    <a:p>
                      <a:r>
                        <a:rPr lang="en-US" sz="1200" b="0" i="0" kern="1200" dirty="0" err="1">
                          <a:solidFill>
                            <a:schemeClr val="tx1"/>
                          </a:solidFill>
                          <a:effectLst/>
                          <a:latin typeface="+mn-lt"/>
                          <a:ea typeface="+mn-ea"/>
                          <a:cs typeface="+mn-cs"/>
                        </a:rPr>
                        <a:t>Paulheim</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2016</a:t>
                      </a:r>
                      <a:r>
                        <a:rPr lang="en-US" sz="1200" b="0" i="0" kern="1200" dirty="0">
                          <a:solidFill>
                            <a:schemeClr val="tx1"/>
                          </a:solidFill>
                          <a:effectLst/>
                          <a:latin typeface="+mn-lt"/>
                          <a:ea typeface="+mn-ea"/>
                          <a:cs typeface="+mn-cs"/>
                        </a:rPr>
                        <a:t>) http://</a:t>
                      </a:r>
                      <a:r>
                        <a:rPr lang="en-US" sz="1200" b="0" i="0" kern="1200" dirty="0" err="1">
                          <a:solidFill>
                            <a:schemeClr val="tx1"/>
                          </a:solidFill>
                          <a:effectLst/>
                          <a:latin typeface="+mn-lt"/>
                          <a:ea typeface="+mn-ea"/>
                          <a:cs typeface="+mn-cs"/>
                        </a:rPr>
                        <a:t>www.semantic</a:t>
                      </a:r>
                      <a:r>
                        <a:rPr lang="en-US" sz="1200" b="0" i="0" kern="1200" dirty="0">
                          <a:solidFill>
                            <a:schemeClr val="tx1"/>
                          </a:solidFill>
                          <a:effectLst/>
                          <a:latin typeface="+mn-lt"/>
                          <a:ea typeface="+mn-ea"/>
                          <a:cs typeface="+mn-cs"/>
                        </a:rPr>
                        <a:t>-web-</a:t>
                      </a:r>
                      <a:r>
                        <a:rPr lang="en-US" sz="1200" b="0" i="0" kern="1200" dirty="0" err="1">
                          <a:solidFill>
                            <a:schemeClr val="tx1"/>
                          </a:solidFill>
                          <a:effectLst/>
                          <a:latin typeface="+mn-lt"/>
                          <a:ea typeface="+mn-ea"/>
                          <a:cs typeface="+mn-cs"/>
                        </a:rPr>
                        <a:t>journal.net</a:t>
                      </a:r>
                      <a:r>
                        <a:rPr lang="en-US" sz="1200" b="0" i="0" kern="1200" dirty="0">
                          <a:solidFill>
                            <a:schemeClr val="tx1"/>
                          </a:solidFill>
                          <a:effectLst/>
                          <a:latin typeface="+mn-lt"/>
                          <a:ea typeface="+mn-ea"/>
                          <a:cs typeface="+mn-cs"/>
                        </a:rPr>
                        <a:t>/system/files/swj1167.pdf</a:t>
                      </a:r>
                      <a:endParaRPr lang="en-US" sz="1000" dirty="0">
                        <a:solidFill>
                          <a:schemeClr val="tx1"/>
                        </a:solidFill>
                        <a:latin typeface="+mn-lt"/>
                      </a:endParaRPr>
                    </a:p>
                  </a:txBody>
                  <a:tcPr marL="167640" marR="167640" marT="83820" marB="83820"/>
                </a:tc>
                <a:tc>
                  <a:txBody>
                    <a:bodyPr/>
                    <a:lstStyle/>
                    <a:p>
                      <a:r>
                        <a:rPr lang="en-US" sz="1200" dirty="0"/>
                        <a:t>Design of embedding</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16</a:t>
                      </a:r>
                    </a:p>
                  </a:txBody>
                  <a:tcPr marL="167640" marR="167640" marT="83820" marB="83820"/>
                </a:tc>
                <a:tc>
                  <a:txBody>
                    <a:bodyPr/>
                    <a:lstStyle/>
                    <a:p>
                      <a:r>
                        <a:rPr lang="en-US" sz="1200" dirty="0"/>
                        <a:t>Prepare for phase 2</a:t>
                      </a:r>
                      <a:endParaRPr lang="en-US" sz="1200" dirty="0">
                        <a:solidFill>
                          <a:schemeClr val="tx2"/>
                        </a:solidFill>
                      </a:endParaRP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4091832062"/>
                  </a:ext>
                </a:extLst>
              </a:tr>
            </a:tbl>
          </a:graphicData>
        </a:graphic>
      </p:graphicFrame>
    </p:spTree>
    <p:extLst>
      <p:ext uri="{BB962C8B-B14F-4D97-AF65-F5344CB8AC3E}">
        <p14:creationId xmlns:p14="http://schemas.microsoft.com/office/powerpoint/2010/main" val="104739717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7" name="Group 1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 name="Group 1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 name="Group 1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8" name="Rectangle 5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2" name="Rectangle 6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itle 3">
            <a:extLst>
              <a:ext uri="{FF2B5EF4-FFF2-40B4-BE49-F238E27FC236}">
                <a16:creationId xmlns:a16="http://schemas.microsoft.com/office/drawing/2014/main" id="{CC59D7FE-0CA9-D340-BCE7-0921E4FAAB7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a:solidFill>
                  <a:srgbClr val="FFFFFF"/>
                </a:solidFill>
              </a:rPr>
              <a:t>TCN Basic model</a:t>
            </a:r>
          </a:p>
        </p:txBody>
      </p:sp>
      <p:sp>
        <p:nvSpPr>
          <p:cNvPr id="7" name="Text Placeholder 6">
            <a:extLst>
              <a:ext uri="{FF2B5EF4-FFF2-40B4-BE49-F238E27FC236}">
                <a16:creationId xmlns:a16="http://schemas.microsoft.com/office/drawing/2014/main" id="{B2F68B3D-4118-E043-A958-90FC9D7F1EAC}"/>
              </a:ext>
            </a:extLst>
          </p:cNvPr>
          <p:cNvSpPr>
            <a:spLocks noGrp="1"/>
          </p:cNvSpPr>
          <p:nvPr>
            <p:ph type="body" sz="half" idx="2"/>
          </p:nvPr>
        </p:nvSpPr>
        <p:spPr>
          <a:xfrm>
            <a:off x="844620" y="2249487"/>
            <a:ext cx="2862444" cy="3957302"/>
          </a:xfrm>
        </p:spPr>
        <p:txBody>
          <a:bodyPr vert="horz" lIns="91440" tIns="45720" rIns="91440" bIns="45720" rtlCol="0">
            <a:normAutofit/>
          </a:bodyPr>
          <a:lstStyle/>
          <a:p>
            <a:pPr indent="-228600">
              <a:buFont typeface="Arial" panose="020B0604020202020204" pitchFamily="34" charset="0"/>
              <a:buChar char="•"/>
            </a:pPr>
            <a:r>
              <a:rPr lang="en-US" sz="1400">
                <a:solidFill>
                  <a:srgbClr val="FFFFFF"/>
                </a:solidFill>
              </a:rPr>
              <a:t>Consists of dilated, causal 1D convolutional layers with the same input and output lengths</a:t>
            </a:r>
          </a:p>
        </p:txBody>
      </p:sp>
      <p:grpSp>
        <p:nvGrpSpPr>
          <p:cNvPr id="66" name="Group 6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94" name="TextBox 93">
            <a:extLst>
              <a:ext uri="{FF2B5EF4-FFF2-40B4-BE49-F238E27FC236}">
                <a16:creationId xmlns:a16="http://schemas.microsoft.com/office/drawing/2014/main" id="{6DEF7616-EAB8-0E4E-B596-64B659D1F4F2}"/>
              </a:ext>
            </a:extLst>
          </p:cNvPr>
          <p:cNvSpPr txBox="1"/>
          <p:nvPr/>
        </p:nvSpPr>
        <p:spPr>
          <a:xfrm>
            <a:off x="5061369" y="305330"/>
            <a:ext cx="6116782" cy="923330"/>
          </a:xfrm>
          <a:prstGeom prst="rect">
            <a:avLst/>
          </a:prstGeom>
          <a:noFill/>
        </p:spPr>
        <p:txBody>
          <a:bodyPr wrap="square">
            <a:spAutoFit/>
          </a:bodyPr>
          <a:lstStyle/>
          <a:p>
            <a:r>
              <a:rPr lang="en-US" b="0" i="0" dirty="0">
                <a:solidFill>
                  <a:srgbClr val="000000"/>
                </a:solidFill>
                <a:effectLst/>
                <a:latin typeface="NeueMontreal"/>
              </a:rPr>
              <a:t>Given </a:t>
            </a:r>
            <a:r>
              <a:rPr lang="en-US" b="1" i="0" dirty="0" err="1">
                <a:solidFill>
                  <a:srgbClr val="000000"/>
                </a:solidFill>
                <a:effectLst/>
                <a:latin typeface="NeueMontreal"/>
              </a:rPr>
              <a:t>input_length</a:t>
            </a:r>
            <a:r>
              <a:rPr lang="en-US" b="0" i="0" dirty="0">
                <a:solidFill>
                  <a:srgbClr val="000000"/>
                </a:solidFill>
                <a:effectLst/>
                <a:latin typeface="NeueMontreal"/>
              </a:rPr>
              <a:t>, </a:t>
            </a:r>
            <a:r>
              <a:rPr lang="en-US" b="1" i="0" dirty="0" err="1">
                <a:solidFill>
                  <a:srgbClr val="000000"/>
                </a:solidFill>
                <a:effectLst/>
                <a:latin typeface="NeueMontreal"/>
              </a:rPr>
              <a:t>kernel_size</a:t>
            </a:r>
            <a:r>
              <a:rPr lang="en-US" b="0" i="0" dirty="0">
                <a:solidFill>
                  <a:srgbClr val="000000"/>
                </a:solidFill>
                <a:effectLst/>
                <a:latin typeface="NeueMontreal"/>
              </a:rPr>
              <a:t>, </a:t>
            </a:r>
            <a:r>
              <a:rPr lang="en-US" b="1" i="0" dirty="0" err="1">
                <a:solidFill>
                  <a:srgbClr val="000000"/>
                </a:solidFill>
                <a:effectLst/>
                <a:latin typeface="NeueMontreal"/>
              </a:rPr>
              <a:t>dilation_base</a:t>
            </a:r>
            <a:r>
              <a:rPr lang="en-US" b="0" i="0" dirty="0">
                <a:solidFill>
                  <a:srgbClr val="000000"/>
                </a:solidFill>
                <a:effectLst/>
                <a:latin typeface="NeueMontreal"/>
              </a:rPr>
              <a:t> and the minimum number of layers required for full history coverage, TCN network would look something like this</a:t>
            </a:r>
            <a:endParaRPr lang="en-US" dirty="0"/>
          </a:p>
        </p:txBody>
      </p:sp>
      <p:pic>
        <p:nvPicPr>
          <p:cNvPr id="95" name="Picture 4">
            <a:extLst>
              <a:ext uri="{FF2B5EF4-FFF2-40B4-BE49-F238E27FC236}">
                <a16:creationId xmlns:a16="http://schemas.microsoft.com/office/drawing/2014/main" id="{F480A5C1-EBBD-534F-906D-EE168722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93" y="1876359"/>
            <a:ext cx="7416334"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341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78461D-926A-4F44-ABB3-912B94F87347}"/>
              </a:ext>
            </a:extLst>
          </p:cNvPr>
          <p:cNvSpPr>
            <a:spLocks noGrp="1"/>
          </p:cNvSpPr>
          <p:nvPr>
            <p:ph type="title"/>
          </p:nvPr>
        </p:nvSpPr>
        <p:spPr/>
        <p:txBody>
          <a:bodyPr/>
          <a:lstStyle/>
          <a:p>
            <a:r>
              <a:rPr lang="en-US" dirty="0"/>
              <a:t>Hyper Parameters</a:t>
            </a:r>
          </a:p>
        </p:txBody>
      </p:sp>
      <p:sp>
        <p:nvSpPr>
          <p:cNvPr id="6" name="Content Placeholder 5">
            <a:extLst>
              <a:ext uri="{FF2B5EF4-FFF2-40B4-BE49-F238E27FC236}">
                <a16:creationId xmlns:a16="http://schemas.microsoft.com/office/drawing/2014/main" id="{1DA23993-A82C-6A4D-9180-7EC343CFEDC3}"/>
              </a:ext>
            </a:extLst>
          </p:cNvPr>
          <p:cNvSpPr>
            <a:spLocks noGrp="1"/>
          </p:cNvSpPr>
          <p:nvPr>
            <p:ph sz="half" idx="1"/>
          </p:nvPr>
        </p:nvSpPr>
        <p:spPr/>
        <p:txBody>
          <a:bodyPr>
            <a:normAutofit fontScale="70000" lnSpcReduction="20000"/>
          </a:bodyPr>
          <a:lstStyle/>
          <a:p>
            <a:r>
              <a:rPr lang="en-US" dirty="0"/>
              <a:t>model = </a:t>
            </a:r>
            <a:r>
              <a:rPr lang="en-US" dirty="0" err="1"/>
              <a:t>TCNModel</a:t>
            </a:r>
            <a:r>
              <a:rPr lang="en-US" dirty="0"/>
              <a:t>(</a:t>
            </a:r>
            <a:br>
              <a:rPr lang="en-US" dirty="0"/>
            </a:br>
            <a:r>
              <a:rPr lang="en-US" dirty="0"/>
              <a:t>    </a:t>
            </a:r>
            <a:r>
              <a:rPr lang="en-US" dirty="0" err="1"/>
              <a:t>input_chunk_length</a:t>
            </a:r>
            <a:r>
              <a:rPr lang="en-US" dirty="0"/>
              <a:t>=365,</a:t>
            </a:r>
            <a:br>
              <a:rPr lang="en-US" dirty="0"/>
            </a:br>
            <a:r>
              <a:rPr lang="en-US" dirty="0"/>
              <a:t>    </a:t>
            </a:r>
            <a:r>
              <a:rPr lang="en-US" dirty="0" err="1"/>
              <a:t>output_chunk_length</a:t>
            </a:r>
            <a:r>
              <a:rPr lang="en-US" dirty="0"/>
              <a:t>=7,</a:t>
            </a:r>
            <a:br>
              <a:rPr lang="en-US" dirty="0"/>
            </a:br>
            <a:r>
              <a:rPr lang="en-US" dirty="0"/>
              <a:t>    </a:t>
            </a:r>
            <a:r>
              <a:rPr lang="en-US" dirty="0" err="1"/>
              <a:t>n_epochs</a:t>
            </a:r>
            <a:r>
              <a:rPr lang="en-US" dirty="0"/>
              <a:t>=50,</a:t>
            </a:r>
            <a:br>
              <a:rPr lang="en-US" dirty="0"/>
            </a:br>
            <a:r>
              <a:rPr lang="en-US" dirty="0"/>
              <a:t>    dropout=0.2,</a:t>
            </a:r>
            <a:br>
              <a:rPr lang="en-US" dirty="0"/>
            </a:br>
            <a:r>
              <a:rPr lang="en-US" dirty="0"/>
              <a:t>    </a:t>
            </a:r>
            <a:r>
              <a:rPr lang="en-US" dirty="0" err="1"/>
              <a:t>dilation_base</a:t>
            </a:r>
            <a:r>
              <a:rPr lang="en-US" dirty="0"/>
              <a:t>=2,</a:t>
            </a:r>
            <a:br>
              <a:rPr lang="en-US" dirty="0"/>
            </a:br>
            <a:r>
              <a:rPr lang="en-US" dirty="0"/>
              <a:t>    </a:t>
            </a:r>
            <a:r>
              <a:rPr lang="en-US" dirty="0" err="1"/>
              <a:t>weight_norm</a:t>
            </a:r>
            <a:r>
              <a:rPr lang="en-US" dirty="0"/>
              <a:t>=True,</a:t>
            </a:r>
            <a:br>
              <a:rPr lang="en-US" dirty="0"/>
            </a:br>
            <a:r>
              <a:rPr lang="en-US" dirty="0"/>
              <a:t>    </a:t>
            </a:r>
            <a:r>
              <a:rPr lang="en-US" dirty="0" err="1"/>
              <a:t>kernel_size</a:t>
            </a:r>
            <a:r>
              <a:rPr lang="en-US" dirty="0"/>
              <a:t>=5,</a:t>
            </a:r>
            <a:br>
              <a:rPr lang="en-US" dirty="0"/>
            </a:br>
            <a:r>
              <a:rPr lang="en-US" dirty="0"/>
              <a:t>    </a:t>
            </a:r>
            <a:r>
              <a:rPr lang="en-US" dirty="0" err="1"/>
              <a:t>num_filters</a:t>
            </a:r>
            <a:r>
              <a:rPr lang="en-US" dirty="0"/>
              <a:t>=8,</a:t>
            </a:r>
            <a:br>
              <a:rPr lang="en-US" dirty="0"/>
            </a:br>
            <a:r>
              <a:rPr lang="en-US" dirty="0"/>
              <a:t>    </a:t>
            </a:r>
            <a:r>
              <a:rPr lang="en-US" dirty="0" err="1"/>
              <a:t>nr_epochs_val_period</a:t>
            </a:r>
            <a:r>
              <a:rPr lang="en-US" dirty="0"/>
              <a:t>=1,</a:t>
            </a:r>
            <a:br>
              <a:rPr lang="en-US" dirty="0"/>
            </a:br>
            <a:r>
              <a:rPr lang="en-US" dirty="0"/>
              <a:t>    </a:t>
            </a:r>
            <a:r>
              <a:rPr lang="en-US" dirty="0" err="1"/>
              <a:t>random_state</a:t>
            </a:r>
            <a:r>
              <a:rPr lang="en-US" dirty="0"/>
              <a:t>=0,</a:t>
            </a:r>
            <a:br>
              <a:rPr lang="en-US" dirty="0"/>
            </a:br>
            <a:r>
              <a:rPr lang="en-US" dirty="0"/>
              <a:t>)</a:t>
            </a:r>
          </a:p>
        </p:txBody>
      </p:sp>
      <p:pic>
        <p:nvPicPr>
          <p:cNvPr id="11" name="Picture 4">
            <a:extLst>
              <a:ext uri="{FF2B5EF4-FFF2-40B4-BE49-F238E27FC236}">
                <a16:creationId xmlns:a16="http://schemas.microsoft.com/office/drawing/2014/main" id="{D7E8F8F3-1732-6E47-9D34-919AFB90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902" y="2134392"/>
            <a:ext cx="7416334" cy="37719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587C5D8-C537-4C4E-98CF-D88331ADBD0E}"/>
              </a:ext>
            </a:extLst>
          </p:cNvPr>
          <p:cNvCxnSpPr/>
          <p:nvPr/>
        </p:nvCxnSpPr>
        <p:spPr>
          <a:xfrm>
            <a:off x="3394364" y="3726873"/>
            <a:ext cx="3380509" cy="138258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5419768-140C-7541-9011-AABD66593F19}"/>
              </a:ext>
            </a:extLst>
          </p:cNvPr>
          <p:cNvCxnSpPr>
            <a:cxnSpLocks/>
          </p:cNvCxnSpPr>
          <p:nvPr/>
        </p:nvCxnSpPr>
        <p:spPr>
          <a:xfrm>
            <a:off x="3089564" y="4294909"/>
            <a:ext cx="3822773" cy="92964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FD28260-5384-DF45-93A3-7F5315F803A3}"/>
              </a:ext>
            </a:extLst>
          </p:cNvPr>
          <p:cNvCxnSpPr>
            <a:cxnSpLocks/>
          </p:cNvCxnSpPr>
          <p:nvPr/>
        </p:nvCxnSpPr>
        <p:spPr>
          <a:xfrm>
            <a:off x="3394364" y="4020342"/>
            <a:ext cx="3517973" cy="84260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3662410-5FC1-194B-8253-C7314B4F7667}"/>
              </a:ext>
            </a:extLst>
          </p:cNvPr>
          <p:cNvCxnSpPr>
            <a:cxnSpLocks/>
          </p:cNvCxnSpPr>
          <p:nvPr/>
        </p:nvCxnSpPr>
        <p:spPr>
          <a:xfrm flipV="1">
            <a:off x="3699164" y="1575807"/>
            <a:ext cx="1704109" cy="142536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3309DA-7A97-924E-8AC6-D6A326BED6AB}"/>
              </a:ext>
            </a:extLst>
          </p:cNvPr>
          <p:cNvSpPr txBox="1"/>
          <p:nvPr/>
        </p:nvSpPr>
        <p:spPr>
          <a:xfrm>
            <a:off x="5374483" y="1276047"/>
            <a:ext cx="1694053" cy="369332"/>
          </a:xfrm>
          <a:prstGeom prst="rect">
            <a:avLst/>
          </a:prstGeom>
          <a:noFill/>
        </p:spPr>
        <p:txBody>
          <a:bodyPr wrap="none" rtlCol="0">
            <a:spAutoFit/>
          </a:bodyPr>
          <a:lstStyle/>
          <a:p>
            <a:r>
              <a:rPr lang="en-US" dirty="0"/>
              <a:t>Weekly forecast</a:t>
            </a:r>
          </a:p>
        </p:txBody>
      </p:sp>
      <p:cxnSp>
        <p:nvCxnSpPr>
          <p:cNvPr id="23" name="Straight Arrow Connector 22">
            <a:extLst>
              <a:ext uri="{FF2B5EF4-FFF2-40B4-BE49-F238E27FC236}">
                <a16:creationId xmlns:a16="http://schemas.microsoft.com/office/drawing/2014/main" id="{352F48B2-6D5C-E149-A3BB-FFE74FB886A2}"/>
              </a:ext>
            </a:extLst>
          </p:cNvPr>
          <p:cNvCxnSpPr>
            <a:cxnSpLocks/>
          </p:cNvCxnSpPr>
          <p:nvPr/>
        </p:nvCxnSpPr>
        <p:spPr>
          <a:xfrm>
            <a:off x="3394364" y="4919099"/>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765C8B43-413F-7A4C-9AFB-339458E2B001}"/>
              </a:ext>
            </a:extLst>
          </p:cNvPr>
          <p:cNvSpPr txBox="1"/>
          <p:nvPr/>
        </p:nvSpPr>
        <p:spPr>
          <a:xfrm>
            <a:off x="4156364" y="6021387"/>
            <a:ext cx="2290563" cy="369332"/>
          </a:xfrm>
          <a:prstGeom prst="rect">
            <a:avLst/>
          </a:prstGeom>
          <a:noFill/>
        </p:spPr>
        <p:txBody>
          <a:bodyPr wrap="none" rtlCol="0">
            <a:spAutoFit/>
          </a:bodyPr>
          <a:lstStyle/>
          <a:p>
            <a:r>
              <a:rPr lang="en-US" dirty="0"/>
              <a:t>Periods to wait for Loss</a:t>
            </a:r>
          </a:p>
        </p:txBody>
      </p:sp>
      <p:cxnSp>
        <p:nvCxnSpPr>
          <p:cNvPr id="26" name="Straight Arrow Connector 25">
            <a:extLst>
              <a:ext uri="{FF2B5EF4-FFF2-40B4-BE49-F238E27FC236}">
                <a16:creationId xmlns:a16="http://schemas.microsoft.com/office/drawing/2014/main" id="{4EBD83EE-0878-634B-A958-D45BC0506425}"/>
              </a:ext>
            </a:extLst>
          </p:cNvPr>
          <p:cNvCxnSpPr>
            <a:cxnSpLocks/>
          </p:cNvCxnSpPr>
          <p:nvPr/>
        </p:nvCxnSpPr>
        <p:spPr>
          <a:xfrm>
            <a:off x="3089564" y="5128958"/>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C36DEAA-21A8-CE45-BEF2-04E684733212}"/>
              </a:ext>
            </a:extLst>
          </p:cNvPr>
          <p:cNvSpPr txBox="1"/>
          <p:nvPr/>
        </p:nvSpPr>
        <p:spPr>
          <a:xfrm>
            <a:off x="3803849" y="6410215"/>
            <a:ext cx="1661609" cy="369332"/>
          </a:xfrm>
          <a:prstGeom prst="rect">
            <a:avLst/>
          </a:prstGeom>
          <a:noFill/>
        </p:spPr>
        <p:txBody>
          <a:bodyPr wrap="none" rtlCol="0">
            <a:spAutoFit/>
          </a:bodyPr>
          <a:lstStyle/>
          <a:p>
            <a:r>
              <a:rPr lang="en-US" dirty="0"/>
              <a:t>Random weights</a:t>
            </a:r>
          </a:p>
        </p:txBody>
      </p:sp>
    </p:spTree>
    <p:extLst>
      <p:ext uri="{BB962C8B-B14F-4D97-AF65-F5344CB8AC3E}">
        <p14:creationId xmlns:p14="http://schemas.microsoft.com/office/powerpoint/2010/main" val="319591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7378EC-7111-B54E-ADCF-34E019B8F8C8}"/>
              </a:ext>
            </a:extLst>
          </p:cNvPr>
          <p:cNvSpPr>
            <a:spLocks noGrp="1"/>
          </p:cNvSpPr>
          <p:nvPr>
            <p:ph type="title"/>
          </p:nvPr>
        </p:nvSpPr>
        <p:spPr/>
        <p:txBody>
          <a:bodyPr/>
          <a:lstStyle/>
          <a:p>
            <a:r>
              <a:rPr lang="en-US" dirty="0"/>
              <a:t>Oil, CPI, Dollar Index</a:t>
            </a:r>
          </a:p>
        </p:txBody>
      </p:sp>
      <p:sp>
        <p:nvSpPr>
          <p:cNvPr id="13" name="TextBox 12">
            <a:extLst>
              <a:ext uri="{FF2B5EF4-FFF2-40B4-BE49-F238E27FC236}">
                <a16:creationId xmlns:a16="http://schemas.microsoft.com/office/drawing/2014/main" id="{42C8DA6F-0DCB-B54E-9AD7-7C7442CBC446}"/>
              </a:ext>
            </a:extLst>
          </p:cNvPr>
          <p:cNvSpPr txBox="1"/>
          <p:nvPr/>
        </p:nvSpPr>
        <p:spPr>
          <a:xfrm>
            <a:off x="2819949" y="1727756"/>
            <a:ext cx="7679026" cy="369332"/>
          </a:xfrm>
          <a:prstGeom prst="rect">
            <a:avLst/>
          </a:prstGeom>
          <a:noFill/>
        </p:spPr>
        <p:txBody>
          <a:bodyPr wrap="square">
            <a:spAutoFit/>
          </a:bodyPr>
          <a:lstStyle/>
          <a:p>
            <a:r>
              <a:rPr lang="en-US" dirty="0" err="1"/>
              <a:t>Backtest</a:t>
            </a:r>
            <a:r>
              <a:rPr lang="en-US" dirty="0"/>
              <a:t> RMSE = 0.03857457909272441</a:t>
            </a:r>
          </a:p>
        </p:txBody>
      </p:sp>
      <p:pic>
        <p:nvPicPr>
          <p:cNvPr id="2052" name="Picture 4">
            <a:extLst>
              <a:ext uri="{FF2B5EF4-FFF2-40B4-BE49-F238E27FC236}">
                <a16:creationId xmlns:a16="http://schemas.microsoft.com/office/drawing/2014/main" id="{17BAD7DC-C10A-B84B-92EC-0A99097E52D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54084"/>
            <a:ext cx="4878387" cy="2532519"/>
          </a:xfrm>
          <a:prstGeom prst="rect">
            <a:avLst/>
          </a:prstGeom>
          <a:solidFill>
            <a:schemeClr val="accent1">
              <a:tint val="20000"/>
            </a:schemeClr>
          </a:solidFill>
        </p:spPr>
      </p:pic>
      <p:pic>
        <p:nvPicPr>
          <p:cNvPr id="5" name="Picture 6">
            <a:extLst>
              <a:ext uri="{FF2B5EF4-FFF2-40B4-BE49-F238E27FC236}">
                <a16:creationId xmlns:a16="http://schemas.microsoft.com/office/drawing/2014/main" id="{A8AE8754-6181-4948-81A4-8177B9E946E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49409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Happened</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a:t>Compare different hyper parameter sets to get a better understanding of kernel and dilation towards network and loss</a:t>
            </a:r>
          </a:p>
          <a:p>
            <a:r>
              <a:rPr lang="en-US" dirty="0"/>
              <a:t>Review covariate approach to pull in one additional knowledge</a:t>
            </a:r>
          </a:p>
        </p:txBody>
      </p:sp>
    </p:spTree>
    <p:extLst>
      <p:ext uri="{BB962C8B-B14F-4D97-AF65-F5344CB8AC3E}">
        <p14:creationId xmlns:p14="http://schemas.microsoft.com/office/powerpoint/2010/main" val="305033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1926-C435-A144-AE3E-A914300E4CBA}"/>
              </a:ext>
            </a:extLst>
          </p:cNvPr>
          <p:cNvSpPr>
            <a:spLocks noGrp="1"/>
          </p:cNvSpPr>
          <p:nvPr>
            <p:ph type="title"/>
          </p:nvPr>
        </p:nvSpPr>
        <p:spPr/>
        <p:txBody>
          <a:bodyPr/>
          <a:lstStyle/>
          <a:p>
            <a:r>
              <a:rPr lang="en-US" dirty="0"/>
              <a:t>News sentiment</a:t>
            </a:r>
          </a:p>
        </p:txBody>
      </p:sp>
      <p:sp>
        <p:nvSpPr>
          <p:cNvPr id="3" name="Content Placeholder 2">
            <a:extLst>
              <a:ext uri="{FF2B5EF4-FFF2-40B4-BE49-F238E27FC236}">
                <a16:creationId xmlns:a16="http://schemas.microsoft.com/office/drawing/2014/main" id="{DB85B0B4-F88C-734D-97EB-77B9189EDF72}"/>
              </a:ext>
            </a:extLst>
          </p:cNvPr>
          <p:cNvSpPr>
            <a:spLocks noGrp="1"/>
          </p:cNvSpPr>
          <p:nvPr>
            <p:ph sz="half" idx="1"/>
          </p:nvPr>
        </p:nvSpPr>
        <p:spPr>
          <a:xfrm>
            <a:off x="1167604" y="1742358"/>
            <a:ext cx="4878389" cy="3541714"/>
          </a:xfrm>
        </p:spPr>
        <p:txBody>
          <a:bodyPr>
            <a:normAutofit fontScale="85000" lnSpcReduction="20000"/>
          </a:bodyPr>
          <a:lstStyle/>
          <a:p>
            <a:pPr marL="0" indent="0">
              <a:buNone/>
            </a:pPr>
            <a:r>
              <a:rPr lang="en-US" b="1" dirty="0"/>
              <a:t>References</a:t>
            </a:r>
            <a:endParaRPr lang="en-US" dirty="0"/>
          </a:p>
          <a:p>
            <a:r>
              <a:rPr lang="en-US" dirty="0"/>
              <a:t>Buckman, Shelby R., Adam Hale Shapiro, Moritz </a:t>
            </a:r>
            <a:r>
              <a:rPr lang="en-US" dirty="0" err="1"/>
              <a:t>Sudhof</a:t>
            </a:r>
            <a:r>
              <a:rPr lang="en-US" dirty="0"/>
              <a:t>, and Daniel J. Wilson. 2020. </a:t>
            </a:r>
            <a:r>
              <a:rPr lang="en-US" dirty="0">
                <a:hlinkClick r:id="rId2"/>
              </a:rPr>
              <a:t>“News Sentiment in the Time of COVID-19.”</a:t>
            </a:r>
            <a:r>
              <a:rPr lang="en-US" dirty="0"/>
              <a:t> </a:t>
            </a:r>
            <a:r>
              <a:rPr lang="en-US" i="1" dirty="0"/>
              <a:t>FRBSF Economic Letter</a:t>
            </a:r>
            <a:r>
              <a:rPr lang="en-US" dirty="0"/>
              <a:t> 2020-08 (April 6).</a:t>
            </a:r>
          </a:p>
          <a:p>
            <a:r>
              <a:rPr lang="en-US" dirty="0"/>
              <a:t>Shapiro, Adam Hale, Moritz </a:t>
            </a:r>
            <a:r>
              <a:rPr lang="en-US" dirty="0" err="1"/>
              <a:t>Sudhof</a:t>
            </a:r>
            <a:r>
              <a:rPr lang="en-US" dirty="0"/>
              <a:t>, and Daniel J. Wilson. 2020. </a:t>
            </a:r>
            <a:r>
              <a:rPr lang="en-US" dirty="0">
                <a:hlinkClick r:id="rId3"/>
              </a:rPr>
              <a:t>“Measuring News Sentiment.”</a:t>
            </a:r>
            <a:r>
              <a:rPr lang="en-US" dirty="0"/>
              <a:t> FRB San Francisco Working Paper 2017-01.</a:t>
            </a:r>
          </a:p>
          <a:p>
            <a:endParaRPr lang="en-US" dirty="0"/>
          </a:p>
        </p:txBody>
      </p:sp>
      <p:sp>
        <p:nvSpPr>
          <p:cNvPr id="4" name="Content Placeholder 3">
            <a:extLst>
              <a:ext uri="{FF2B5EF4-FFF2-40B4-BE49-F238E27FC236}">
                <a16:creationId xmlns:a16="http://schemas.microsoft.com/office/drawing/2014/main" id="{557225DF-9E4A-8840-BB7A-82D3FF928437}"/>
              </a:ext>
            </a:extLst>
          </p:cNvPr>
          <p:cNvSpPr>
            <a:spLocks noGrp="1"/>
          </p:cNvSpPr>
          <p:nvPr>
            <p:ph sz="half" idx="2"/>
          </p:nvPr>
        </p:nvSpPr>
        <p:spPr>
          <a:xfrm>
            <a:off x="6045993" y="1777999"/>
            <a:ext cx="4875211" cy="3541714"/>
          </a:xfrm>
        </p:spPr>
        <p:txBody>
          <a:bodyPr>
            <a:normAutofit fontScale="85000" lnSpcReduction="20000"/>
          </a:bodyPr>
          <a:lstStyle/>
          <a:p>
            <a:r>
              <a:rPr lang="en-US" dirty="0"/>
              <a:t>The Data tab contains a news sentiment measure from January 1, 1980, to the latest day available. </a:t>
            </a:r>
          </a:p>
        </p:txBody>
      </p:sp>
      <mc:AlternateContent xmlns:mc="http://schemas.openxmlformats.org/markup-compatibility/2006" xmlns:a14="http://schemas.microsoft.com/office/drawing/2010/main">
        <mc:Choice Requires="a14">
          <p:sp>
            <p:nvSpPr>
              <p:cNvPr id="12" name="TextBox 6">
                <a:extLst>
                  <a:ext uri="{FF2B5EF4-FFF2-40B4-BE49-F238E27FC236}">
                    <a16:creationId xmlns:a16="http://schemas.microsoft.com/office/drawing/2014/main" id="{CE6149DD-110D-45AE-9A6D-764377E31ECE}"/>
                  </a:ext>
                </a:extLst>
              </p:cNvPr>
              <p:cNvSpPr txBox="1"/>
              <p:nvPr/>
            </p:nvSpPr>
            <p:spPr>
              <a:xfrm>
                <a:off x="7242384" y="2838530"/>
                <a:ext cx="2372627" cy="28450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𝑠</m:t>
                          </m:r>
                        </m:e>
                        <m:sub>
                          <m:r>
                            <a:rPr lang="en-US" sz="1400" i="1">
                              <a:solidFill>
                                <a:schemeClr val="tx1"/>
                              </a:solidFill>
                              <a:effectLst/>
                              <a:latin typeface="Cambria Math" panose="02040503050406030204" pitchFamily="18" charset="0"/>
                              <a:ea typeface="+mn-ea"/>
                              <a:cs typeface="+mn-cs"/>
                            </a:rPr>
                            <m:t>𝑎</m:t>
                          </m:r>
                        </m:sub>
                        <m:sup>
                          <m:argPr>
                            <m:argSz m:val="1"/>
                          </m:argPr>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𝑡</m:t>
                          </m:r>
                          <m:r>
                            <a:rPr lang="en-US" sz="1400" i="1">
                              <a:solidFill>
                                <a:schemeClr val="tx1"/>
                              </a:solidFill>
                              <a:effectLst/>
                              <a:latin typeface="Cambria Math" panose="02040503050406030204" pitchFamily="18" charset="0"/>
                              <a:ea typeface="+mn-ea"/>
                              <a:cs typeface="+mn-cs"/>
                            </a:rPr>
                            <m:t>(</m:t>
                          </m:r>
                          <m:r>
                            <a:rPr lang="en-US" sz="1400" i="1">
                              <a:solidFill>
                                <a:schemeClr val="tx1"/>
                              </a:solidFill>
                              <a:effectLst/>
                              <a:latin typeface="Cambria Math" panose="02040503050406030204" pitchFamily="18" charset="0"/>
                              <a:ea typeface="+mn-ea"/>
                              <a:cs typeface="+mn-cs"/>
                            </a:rPr>
                            <m:t>𝑎</m:t>
                          </m:r>
                          <m:r>
                            <a:rPr lang="en-US" sz="1400" i="1">
                              <a:solidFill>
                                <a:schemeClr val="tx1"/>
                              </a:solidFill>
                              <a:effectLst/>
                              <a:latin typeface="Cambria Math" panose="02040503050406030204" pitchFamily="18" charset="0"/>
                              <a:ea typeface="+mn-ea"/>
                              <a:cs typeface="+mn-cs"/>
                            </a:rPr>
                            <m:t>)</m:t>
                          </m:r>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𝑝</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r>
                            <a:rPr lang="en-US" sz="140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 </m:t>
                          </m:r>
                          <m:r>
                            <a:rPr lang="en-US" sz="1400" i="1">
                              <a:solidFill>
                                <a:schemeClr val="tx1"/>
                              </a:solidFill>
                              <a:effectLst/>
                              <a:latin typeface="Cambria Math" panose="02040503050406030204" pitchFamily="18" charset="0"/>
                              <a:ea typeface="+mn-ea"/>
                              <a:cs typeface="+mn-cs"/>
                            </a:rPr>
                            <m:t>𝑗</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𝜀</m:t>
                          </m:r>
                        </m:e>
                        <m:sub>
                          <m:r>
                            <a:rPr lang="en-US" sz="1400" i="1">
                              <a:solidFill>
                                <a:schemeClr val="tx1"/>
                              </a:solidFill>
                              <a:effectLst/>
                              <a:latin typeface="Cambria Math" panose="02040503050406030204" pitchFamily="18" charset="0"/>
                              <a:ea typeface="+mn-ea"/>
                              <a:cs typeface="+mn-cs"/>
                            </a:rPr>
                            <m:t>𝑎</m:t>
                          </m:r>
                        </m:sub>
                        <m:sup>
                          <m:r>
                            <a:rPr lang="en-US" sz="1400" i="1">
                              <a:solidFill>
                                <a:schemeClr val="tx1"/>
                              </a:solidFill>
                              <a:effectLst/>
                              <a:latin typeface="Cambria Math" panose="02040503050406030204" pitchFamily="18" charset="0"/>
                              <a:ea typeface="+mn-ea"/>
                              <a:cs typeface="+mn-cs"/>
                            </a:rPr>
                            <m:t>𝑖</m:t>
                          </m:r>
                        </m:sup>
                      </m:sSubSup>
                    </m:oMath>
                  </m:oMathPara>
                </a14:m>
                <a:endParaRPr lang="en-US" sz="1100" dirty="0">
                  <a:solidFill>
                    <a:schemeClr val="tx1"/>
                  </a:solidFill>
                  <a:effectLst/>
                  <a:latin typeface="+mn-lt"/>
                  <a:ea typeface="+mn-ea"/>
                  <a:cs typeface="+mn-cs"/>
                </a:endParaRPr>
              </a:p>
            </p:txBody>
          </p:sp>
        </mc:Choice>
        <mc:Fallback xmlns="">
          <p:sp>
            <p:nvSpPr>
              <p:cNvPr id="12" name="TextBox 6">
                <a:extLst>
                  <a:ext uri="{FF2B5EF4-FFF2-40B4-BE49-F238E27FC236}">
                    <a16:creationId xmlns:a16="http://schemas.microsoft.com/office/drawing/2014/main" id="{CE6149DD-110D-45AE-9A6D-764377E31ECE}"/>
                  </a:ext>
                </a:extLst>
              </p:cNvPr>
              <p:cNvSpPr txBox="1">
                <a:spLocks noRot="1" noChangeAspect="1" noMove="1" noResize="1" noEditPoints="1" noAdjustHandles="1" noChangeArrowheads="1" noChangeShapeType="1" noTextEdit="1"/>
              </p:cNvSpPr>
              <p:nvPr/>
            </p:nvSpPr>
            <p:spPr>
              <a:xfrm>
                <a:off x="7242384" y="2838530"/>
                <a:ext cx="2372627" cy="284501"/>
              </a:xfrm>
              <a:prstGeom prst="rect">
                <a:avLst/>
              </a:prstGeom>
              <a:blipFill>
                <a:blip r:embed="rId5"/>
                <a:stretch>
                  <a:fillRect t="-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
                <a:extLst>
                  <a:ext uri="{FF2B5EF4-FFF2-40B4-BE49-F238E27FC236}">
                    <a16:creationId xmlns:a16="http://schemas.microsoft.com/office/drawing/2014/main" id="{0D1BF831-9DB7-44ED-83ED-4E84CC93D9F5}"/>
                  </a:ext>
                </a:extLst>
              </p:cNvPr>
              <p:cNvSpPr txBox="1"/>
              <p:nvPr/>
            </p:nvSpPr>
            <p:spPr>
              <a:xfrm>
                <a:off x="7465889" y="3279885"/>
                <a:ext cx="16344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𝑠</m:t>
                          </m:r>
                        </m:e>
                        <m:sub>
                          <m:r>
                            <a:rPr lang="en-US" sz="1100" b="0" i="1">
                              <a:latin typeface="Cambria Math" panose="02040503050406030204" pitchFamily="18" charset="0"/>
                            </a:rPr>
                            <m:t>𝑎</m:t>
                          </m:r>
                        </m:sub>
                        <m:sup>
                          <m:r>
                            <a:rPr lang="en-US" sz="1100" b="0" i="1">
                              <a:latin typeface="Cambria Math" panose="02040503050406030204" pitchFamily="18" charset="0"/>
                            </a:rPr>
                            <m:t>𝑖</m:t>
                          </m:r>
                        </m:sup>
                      </m:sSubSup>
                    </m:oMath>
                  </m:oMathPara>
                </a14:m>
                <a:endParaRPr lang="en-US" sz="1100"/>
              </a:p>
            </p:txBody>
          </p:sp>
        </mc:Choice>
        <mc:Fallback xmlns="">
          <p:sp>
            <p:nvSpPr>
              <p:cNvPr id="14" name="TextBox 3">
                <a:extLst>
                  <a:ext uri="{FF2B5EF4-FFF2-40B4-BE49-F238E27FC236}">
                    <a16:creationId xmlns:a16="http://schemas.microsoft.com/office/drawing/2014/main" id="{0D1BF831-9DB7-44ED-83ED-4E84CC93D9F5}"/>
                  </a:ext>
                </a:extLst>
              </p:cNvPr>
              <p:cNvSpPr txBox="1">
                <a:spLocks noRot="1" noChangeAspect="1" noMove="1" noResize="1" noEditPoints="1" noAdjustHandles="1" noChangeArrowheads="1" noChangeShapeType="1" noTextEdit="1"/>
              </p:cNvSpPr>
              <p:nvPr/>
            </p:nvSpPr>
            <p:spPr>
              <a:xfrm>
                <a:off x="7465889" y="3279885"/>
                <a:ext cx="163442" cy="208023"/>
              </a:xfrm>
              <a:prstGeom prst="rect">
                <a:avLst/>
              </a:prstGeom>
              <a:blipFill>
                <a:blip r:embed="rId6"/>
                <a:stretch>
                  <a:fillRect l="-15385" t="-58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75DC8C9-DBCF-CF4F-8BB2-CA37B93F8DA0}"/>
              </a:ext>
            </a:extLst>
          </p:cNvPr>
          <p:cNvSpPr txBox="1"/>
          <p:nvPr/>
        </p:nvSpPr>
        <p:spPr>
          <a:xfrm>
            <a:off x="7755826" y="3210800"/>
            <a:ext cx="3333750" cy="923330"/>
          </a:xfrm>
          <a:prstGeom prst="rect">
            <a:avLst/>
          </a:prstGeom>
          <a:noFill/>
        </p:spPr>
        <p:txBody>
          <a:bodyPr wrap="square">
            <a:spAutoFit/>
          </a:bodyPr>
          <a:lstStyle/>
          <a:p>
            <a:r>
              <a:rPr lang="en-US" dirty="0"/>
              <a:t> is the positivity score for article</a:t>
            </a:r>
          </a:p>
          <a:p>
            <a:r>
              <a:rPr lang="en-US" dirty="0"/>
              <a:t> is a sample-day (t) fixed effect</a:t>
            </a:r>
          </a:p>
          <a:p>
            <a:r>
              <a:rPr lang="en-US" dirty="0"/>
              <a:t> is a newspaper*type fixed effect</a:t>
            </a:r>
          </a:p>
        </p:txBody>
      </p:sp>
      <mc:AlternateContent xmlns:mc="http://schemas.openxmlformats.org/markup-compatibility/2006" xmlns:a14="http://schemas.microsoft.com/office/drawing/2010/main">
        <mc:Choice Requires="a14">
          <p:sp>
            <p:nvSpPr>
              <p:cNvPr id="17" name="TextBox 4">
                <a:extLst>
                  <a:ext uri="{FF2B5EF4-FFF2-40B4-BE49-F238E27FC236}">
                    <a16:creationId xmlns:a16="http://schemas.microsoft.com/office/drawing/2014/main" id="{121FB225-3FC8-4A38-A2A1-56F234D30F17}"/>
                  </a:ext>
                </a:extLst>
              </p:cNvPr>
              <p:cNvSpPr txBox="1"/>
              <p:nvPr/>
            </p:nvSpPr>
            <p:spPr>
              <a:xfrm>
                <a:off x="7412974" y="3556883"/>
                <a:ext cx="26927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a:p>
            </p:txBody>
          </p:sp>
        </mc:Choice>
        <mc:Fallback xmlns="">
          <p:sp>
            <p:nvSpPr>
              <p:cNvPr id="17" name="TextBox 4">
                <a:extLst>
                  <a:ext uri="{FF2B5EF4-FFF2-40B4-BE49-F238E27FC236}">
                    <a16:creationId xmlns:a16="http://schemas.microsoft.com/office/drawing/2014/main" id="{121FB225-3FC8-4A38-A2A1-56F234D30F17}"/>
                  </a:ext>
                </a:extLst>
              </p:cNvPr>
              <p:cNvSpPr txBox="1">
                <a:spLocks noRot="1" noChangeAspect="1" noMove="1" noResize="1" noEditPoints="1" noAdjustHandles="1" noChangeArrowheads="1" noChangeShapeType="1" noTextEdit="1"/>
              </p:cNvSpPr>
              <p:nvPr/>
            </p:nvSpPr>
            <p:spPr>
              <a:xfrm>
                <a:off x="7412974" y="3556883"/>
                <a:ext cx="269272" cy="208023"/>
              </a:xfrm>
              <a:prstGeom prst="rect">
                <a:avLst/>
              </a:prstGeom>
              <a:blipFill>
                <a:blip r:embed="rId7"/>
                <a:stretch>
                  <a:fillRect l="-22727" r="-1363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5">
                <a:extLst>
                  <a:ext uri="{FF2B5EF4-FFF2-40B4-BE49-F238E27FC236}">
                    <a16:creationId xmlns:a16="http://schemas.microsoft.com/office/drawing/2014/main" id="{0119E16E-491D-4C1A-BD1A-6ADA43BA4F32}"/>
                  </a:ext>
                </a:extLst>
              </p:cNvPr>
              <p:cNvSpPr txBox="1"/>
              <p:nvPr/>
            </p:nvSpPr>
            <p:spPr>
              <a:xfrm>
                <a:off x="7283767" y="3847987"/>
                <a:ext cx="522468"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𝑝</m:t>
                          </m:r>
                          <m:d>
                            <m:dPr>
                              <m:ctrlPr>
                                <a:rPr lang="en-US" sz="1100" b="0" i="1">
                                  <a:latin typeface="Cambria Math" panose="02040503050406030204" pitchFamily="18" charset="0"/>
                                </a:rPr>
                              </m:ctrlPr>
                            </m:dPr>
                            <m:e>
                              <m:r>
                                <a:rPr lang="en-US" sz="1100" b="0" i="1">
                                  <a:latin typeface="Cambria Math" panose="02040503050406030204" pitchFamily="18" charset="0"/>
                                </a:rPr>
                                <m:t>𝑎</m:t>
                              </m:r>
                            </m:e>
                          </m:d>
                          <m:r>
                            <a:rPr lang="en-US" sz="1100" b="0" i="1">
                              <a:latin typeface="Cambria Math" panose="02040503050406030204" pitchFamily="18" charset="0"/>
                            </a:rPr>
                            <m:t>, </m:t>
                          </m:r>
                          <m:r>
                            <a:rPr lang="en-US" sz="1100" b="0" i="1">
                              <a:latin typeface="Cambria Math" panose="02040503050406030204" pitchFamily="18" charset="0"/>
                            </a:rPr>
                            <m:t>𝑗</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dirty="0"/>
              </a:p>
            </p:txBody>
          </p:sp>
        </mc:Choice>
        <mc:Fallback xmlns="">
          <p:sp>
            <p:nvSpPr>
              <p:cNvPr id="18" name="TextBox 5">
                <a:extLst>
                  <a:ext uri="{FF2B5EF4-FFF2-40B4-BE49-F238E27FC236}">
                    <a16:creationId xmlns:a16="http://schemas.microsoft.com/office/drawing/2014/main" id="{0119E16E-491D-4C1A-BD1A-6ADA43BA4F32}"/>
                  </a:ext>
                </a:extLst>
              </p:cNvPr>
              <p:cNvSpPr txBox="1">
                <a:spLocks noRot="1" noChangeAspect="1" noMove="1" noResize="1" noEditPoints="1" noAdjustHandles="1" noChangeArrowheads="1" noChangeShapeType="1" noTextEdit="1"/>
              </p:cNvSpPr>
              <p:nvPr/>
            </p:nvSpPr>
            <p:spPr>
              <a:xfrm>
                <a:off x="7283767" y="3847987"/>
                <a:ext cx="522468" cy="208023"/>
              </a:xfrm>
              <a:prstGeom prst="rect">
                <a:avLst/>
              </a:prstGeom>
              <a:blipFill>
                <a:blip r:embed="rId8"/>
                <a:stretch>
                  <a:fillRect l="-9524" r="-7143" b="-22222"/>
                </a:stretch>
              </a:blipFill>
            </p:spPr>
            <p:txBody>
              <a:bodyPr/>
              <a:lstStyle/>
              <a:p>
                <a:r>
                  <a:rPr lang="en-US">
                    <a:noFill/>
                  </a:rPr>
                  <a:t> </a:t>
                </a:r>
              </a:p>
            </p:txBody>
          </p:sp>
        </mc:Fallback>
      </mc:AlternateContent>
      <p:pic>
        <p:nvPicPr>
          <p:cNvPr id="1034" name="Picture 10">
            <a:extLst>
              <a:ext uri="{FF2B5EF4-FFF2-40B4-BE49-F238E27FC236}">
                <a16:creationId xmlns:a16="http://schemas.microsoft.com/office/drawing/2014/main" id="{4DF5E961-E12C-D145-AD79-6148BDBB8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705" y="4104153"/>
            <a:ext cx="5370351" cy="2759297"/>
          </a:xfrm>
          <a:prstGeom prst="rect">
            <a:avLst/>
          </a:prstGeom>
          <a:solidFill>
            <a:schemeClr val="accent1">
              <a:tint val="20000"/>
            </a:schemeClr>
          </a:solidFill>
        </p:spPr>
      </p:pic>
    </p:spTree>
    <p:extLst>
      <p:ext uri="{BB962C8B-B14F-4D97-AF65-F5344CB8AC3E}">
        <p14:creationId xmlns:p14="http://schemas.microsoft.com/office/powerpoint/2010/main" val="4274388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25521</TotalTime>
  <Words>4298</Words>
  <Application>Microsoft Macintosh PowerPoint</Application>
  <PresentationFormat>Widescreen</PresentationFormat>
  <Paragraphs>613</Paragraphs>
  <Slides>40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Cambria Math</vt:lpstr>
      <vt:lpstr>NeueMontreal</vt:lpstr>
      <vt:lpstr>Tw Cen MT</vt:lpstr>
      <vt:lpstr>Circuit</vt:lpstr>
      <vt:lpstr>Temporal Analysis Performant Evolution</vt:lpstr>
      <vt:lpstr>A) Research: TCN</vt:lpstr>
      <vt:lpstr>Schedule</vt:lpstr>
      <vt:lpstr>Schedule</vt:lpstr>
      <vt:lpstr>TCN Basic model</vt:lpstr>
      <vt:lpstr>Hyper Parameters</vt:lpstr>
      <vt:lpstr>Oil, CPI, Dollar Index</vt:lpstr>
      <vt:lpstr>What’s Happened</vt:lpstr>
      <vt:lpstr>News sentiment</vt:lpstr>
      <vt:lpstr>With covariate News</vt:lpstr>
      <vt:lpstr>Different models</vt:lpstr>
      <vt:lpstr>Different models</vt:lpstr>
      <vt:lpstr>Different models</vt:lpstr>
      <vt:lpstr>TCN Model</vt:lpstr>
      <vt:lpstr>Guassian likelhoold</vt:lpstr>
      <vt:lpstr>Parameter approach</vt:lpstr>
      <vt:lpstr>Comparison</vt:lpstr>
      <vt:lpstr>What's next</vt:lpstr>
      <vt:lpstr>N-beats NEURAL BASIS EXPANSION ANALYSIS FOR INTERPRETABLE TIME SERIES FORECASTING</vt:lpstr>
      <vt:lpstr>Comparison</vt:lpstr>
      <vt:lpstr>What's next</vt:lpstr>
      <vt:lpstr>Results</vt:lpstr>
      <vt:lpstr>Comparison</vt:lpstr>
      <vt:lpstr>Sentiment</vt:lpstr>
      <vt:lpstr>Financial – Polarity scores</vt:lpstr>
      <vt:lpstr>How it works</vt:lpstr>
      <vt:lpstr>DECISION</vt:lpstr>
      <vt:lpstr>Final Concept</vt:lpstr>
      <vt:lpstr>Initial thoughts</vt:lpstr>
      <vt:lpstr>A) Research: TCN</vt:lpstr>
      <vt:lpstr>B) Research: GA</vt:lpstr>
      <vt:lpstr>C) Applied: E-TCN</vt:lpstr>
      <vt:lpstr>D) Applied: E-TCN</vt:lpstr>
      <vt:lpstr>Appendix</vt:lpstr>
      <vt:lpstr>Lessons Learned Last time</vt:lpstr>
      <vt:lpstr>Correlation</vt:lpstr>
      <vt:lpstr>Problem statement prediction</vt:lpstr>
      <vt:lpstr>Dataset – Federal reserve</vt:lpstr>
      <vt:lpstr>Sector data – Yahoo time series</vt:lpstr>
      <vt:lpstr>Newer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102</cp:revision>
  <dcterms:created xsi:type="dcterms:W3CDTF">2020-11-22T18:41:05Z</dcterms:created>
  <dcterms:modified xsi:type="dcterms:W3CDTF">2022-03-08T01:24:28Z</dcterms:modified>
</cp:coreProperties>
</file>